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1" r:id="rId3"/>
    <p:sldId id="270" r:id="rId4"/>
    <p:sldId id="257" r:id="rId5"/>
    <p:sldId id="258" r:id="rId6"/>
    <p:sldId id="262" r:id="rId7"/>
    <p:sldId id="259" r:id="rId8"/>
    <p:sldId id="260" r:id="rId9"/>
    <p:sldId id="261" r:id="rId10"/>
    <p:sldId id="263" r:id="rId11"/>
    <p:sldId id="264" r:id="rId12"/>
    <p:sldId id="265" r:id="rId13"/>
    <p:sldId id="267" r:id="rId14"/>
    <p:sldId id="266" r:id="rId15"/>
    <p:sldId id="268" r:id="rId16"/>
    <p:sldId id="271" r:id="rId17"/>
    <p:sldId id="272" r:id="rId18"/>
    <p:sldId id="273" r:id="rId19"/>
    <p:sldId id="274" r:id="rId20"/>
    <p:sldId id="275" r:id="rId21"/>
    <p:sldId id="283" r:id="rId22"/>
    <p:sldId id="276" r:id="rId23"/>
    <p:sldId id="282" r:id="rId24"/>
    <p:sldId id="277" r:id="rId25"/>
    <p:sldId id="278" r:id="rId26"/>
    <p:sldId id="279" r:id="rId27"/>
    <p:sldId id="280" r:id="rId2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544604E-5418-46A1-BCA4-91CB1A3D3360}" type="datetimeFigureOut">
              <a:rPr lang="es-CO" smtClean="0"/>
              <a:t>09/10/2014</a:t>
            </a:fld>
            <a:endParaRPr lang="es-CO"/>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E4397BC-187C-4ADF-8574-578306AB3DFC}" type="slidenum">
              <a:rPr lang="es-CO" smtClean="0"/>
              <a:t>‹Nº›</a:t>
            </a:fld>
            <a:endParaRPr lang="es-CO"/>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44604E-5418-46A1-BCA4-91CB1A3D3360}" type="datetimeFigureOut">
              <a:rPr lang="es-CO" smtClean="0"/>
              <a:t>09/10/2014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44604E-5418-46A1-BCA4-91CB1A3D3360}" type="datetimeFigureOut">
              <a:rPr lang="es-CO" smtClean="0"/>
              <a:t>09/10/2014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544604E-5418-46A1-BCA4-91CB1A3D3360}" type="datetimeFigureOut">
              <a:rPr lang="es-CO" smtClean="0"/>
              <a:t>09/10/2014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44604E-5418-46A1-BCA4-91CB1A3D3360}" type="datetimeFigureOut">
              <a:rPr lang="es-CO" smtClean="0"/>
              <a:t>09/10/2014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F544604E-5418-46A1-BCA4-91CB1A3D3360}" type="datetimeFigureOut">
              <a:rPr lang="es-CO" smtClean="0"/>
              <a:t>09/10/2014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E4397BC-187C-4ADF-8574-578306AB3DFC}" type="slidenum">
              <a:rPr lang="es-CO" smtClean="0"/>
              <a:t>‹Nº›</a:t>
            </a:fld>
            <a:endParaRPr lang="es-CO"/>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544604E-5418-46A1-BCA4-91CB1A3D3360}" type="datetimeFigureOut">
              <a:rPr lang="es-CO" smtClean="0"/>
              <a:t>09/10/2014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544604E-5418-46A1-BCA4-91CB1A3D3360}" type="datetimeFigureOut">
              <a:rPr lang="es-CO" smtClean="0"/>
              <a:t>09/10/2014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44604E-5418-46A1-BCA4-91CB1A3D3360}" type="datetimeFigureOut">
              <a:rPr lang="es-CO" smtClean="0"/>
              <a:t>09/10/2014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544604E-5418-46A1-BCA4-91CB1A3D3360}" type="datetimeFigureOut">
              <a:rPr lang="es-CO" smtClean="0"/>
              <a:t>09/10/2014</a:t>
            </a:fld>
            <a:endParaRPr lang="es-CO"/>
          </a:p>
        </p:txBody>
      </p:sp>
      <p:sp>
        <p:nvSpPr>
          <p:cNvPr id="7" name="Slide Number Placeholder 6"/>
          <p:cNvSpPr>
            <a:spLocks noGrp="1"/>
          </p:cNvSpPr>
          <p:nvPr>
            <p:ph type="sldNum" sz="quarter" idx="12"/>
          </p:nvPr>
        </p:nvSpPr>
        <p:spPr/>
        <p:txBody>
          <a:bodyPr/>
          <a:lstStyle/>
          <a:p>
            <a:fld id="{AE4397BC-187C-4ADF-8574-578306AB3DFC}" type="slidenum">
              <a:rPr lang="es-CO" smtClean="0"/>
              <a:t>‹Nº›</a:t>
            </a:fld>
            <a:endParaRPr lang="es-CO"/>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44604E-5418-46A1-BCA4-91CB1A3D3360}" type="datetimeFigureOut">
              <a:rPr lang="es-CO" smtClean="0"/>
              <a:t>09/10/2014</a:t>
            </a:fld>
            <a:endParaRPr lang="es-CO"/>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7" name="Slide Number Placeholder 6"/>
          <p:cNvSpPr>
            <a:spLocks noGrp="1"/>
          </p:cNvSpPr>
          <p:nvPr>
            <p:ph type="sldNum" sz="quarter" idx="12"/>
          </p:nvPr>
        </p:nvSpPr>
        <p:spPr/>
        <p:txBody>
          <a:bodyPr/>
          <a:lstStyle/>
          <a:p>
            <a:fld id="{AE4397BC-187C-4ADF-8574-578306AB3DFC}"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544604E-5418-46A1-BCA4-91CB1A3D3360}" type="datetimeFigureOut">
              <a:rPr lang="es-CO" smtClean="0"/>
              <a:t>09/10/2014</a:t>
            </a:fld>
            <a:endParaRPr lang="es-CO"/>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E4397BC-187C-4ADF-8574-578306AB3DFC}"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2492896"/>
            <a:ext cx="7117180" cy="1470025"/>
          </a:xfrm>
        </p:spPr>
        <p:txBody>
          <a:bodyPr>
            <a:normAutofit fontScale="90000"/>
          </a:bodyPr>
          <a:lstStyle/>
          <a:p>
            <a:pPr algn="ctr"/>
            <a:r>
              <a:rPr lang="es-CO" sz="9600" dirty="0" smtClean="0">
                <a:latin typeface="AR CHRISTY" panose="02000000000000000000" pitchFamily="2" charset="0"/>
              </a:rPr>
              <a:t>RIESGO BIOLOGICO</a:t>
            </a:r>
            <a:endParaRPr lang="es-CO" sz="9600" dirty="0">
              <a:latin typeface="AR CHRISTY" panose="02000000000000000000" pitchFamily="2" charset="0"/>
            </a:endParaRPr>
          </a:p>
        </p:txBody>
      </p:sp>
      <p:sp>
        <p:nvSpPr>
          <p:cNvPr id="3" name="2 Subtítulo"/>
          <p:cNvSpPr>
            <a:spLocks noGrp="1"/>
          </p:cNvSpPr>
          <p:nvPr>
            <p:ph type="subTitle" idx="1"/>
          </p:nvPr>
        </p:nvSpPr>
        <p:spPr/>
        <p:txBody>
          <a:bodyPr>
            <a:normAutofit/>
          </a:bodyPr>
          <a:lstStyle/>
          <a:p>
            <a:pPr algn="ctr"/>
            <a:r>
              <a:rPr lang="es-CO" dirty="0" smtClean="0"/>
              <a:t>Por Aleida Salazar</a:t>
            </a:r>
          </a:p>
          <a:p>
            <a:pPr algn="ctr"/>
            <a:r>
              <a:rPr lang="es-CO" dirty="0"/>
              <a:t> </a:t>
            </a:r>
            <a:r>
              <a:rPr lang="es-CO" dirty="0" smtClean="0"/>
              <a:t>     Sandra Gil </a:t>
            </a:r>
            <a:endParaRPr lang="es-CO"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717032"/>
            <a:ext cx="3102248" cy="3007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4651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60648"/>
            <a:ext cx="7488832" cy="5909310"/>
          </a:xfrm>
          <a:prstGeom prst="rect">
            <a:avLst/>
          </a:prstGeom>
          <a:noFill/>
        </p:spPr>
        <p:txBody>
          <a:bodyPr wrap="square" rtlCol="0">
            <a:spAutoFit/>
          </a:bodyPr>
          <a:lstStyle/>
          <a:p>
            <a:endParaRPr lang="es-ES" sz="2400" dirty="0" smtClean="0">
              <a:latin typeface="Batang" panose="02030600000101010101" pitchFamily="18" charset="-127"/>
              <a:ea typeface="Batang" panose="02030600000101010101" pitchFamily="18" charset="-127"/>
            </a:endParaRPr>
          </a:p>
          <a:p>
            <a:r>
              <a:rPr lang="es-ES" sz="2400" dirty="0" smtClean="0">
                <a:latin typeface="Batang" panose="02030600000101010101" pitchFamily="18" charset="-127"/>
                <a:ea typeface="Batang" panose="02030600000101010101" pitchFamily="18" charset="-127"/>
              </a:rPr>
              <a:t>Existen </a:t>
            </a:r>
            <a:r>
              <a:rPr lang="es-MX" sz="2400" dirty="0">
                <a:latin typeface="Batang" panose="02030600000101010101" pitchFamily="18" charset="-127"/>
                <a:ea typeface="Batang" panose="02030600000101010101" pitchFamily="18" charset="-127"/>
              </a:rPr>
              <a:t>tres fuentes principales de agentes biológicos</a:t>
            </a:r>
            <a:r>
              <a:rPr lang="es-MX" sz="2400" dirty="0" smtClean="0">
                <a:latin typeface="Batang" panose="02030600000101010101" pitchFamily="18" charset="-127"/>
                <a:ea typeface="Batang" panose="02030600000101010101" pitchFamily="18" charset="-127"/>
              </a:rPr>
              <a:t>:</a:t>
            </a:r>
          </a:p>
          <a:p>
            <a:endParaRPr lang="es-CO" sz="2400" dirty="0">
              <a:latin typeface="Batang" panose="02030600000101010101" pitchFamily="18" charset="-127"/>
              <a:ea typeface="Batang" panose="02030600000101010101" pitchFamily="18" charset="-127"/>
            </a:endParaRPr>
          </a:p>
          <a:p>
            <a:pPr marL="342900" lvl="0" indent="-342900">
              <a:buFont typeface="+mj-lt"/>
              <a:buAutoNum type="arabicPeriod"/>
            </a:pPr>
            <a:r>
              <a:rPr lang="es-MX" sz="2400" dirty="0" smtClean="0">
                <a:latin typeface="Batang" panose="02030600000101010101" pitchFamily="18" charset="-127"/>
                <a:ea typeface="Batang" panose="02030600000101010101" pitchFamily="18" charset="-127"/>
              </a:rPr>
              <a:t>Los que aparecen por la descomposición biológica de sustratos asociados a ciertas actividades (camales, fábricas textiles, manejo de residuos).</a:t>
            </a:r>
          </a:p>
          <a:p>
            <a:pPr marL="342900" lvl="0" indent="-342900">
              <a:buFont typeface="+mj-lt"/>
              <a:buAutoNum type="arabicPeriod"/>
            </a:pPr>
            <a:endParaRPr lang="es-CO" sz="2400" dirty="0">
              <a:latin typeface="Batang" panose="02030600000101010101" pitchFamily="18" charset="-127"/>
              <a:ea typeface="Batang" panose="02030600000101010101" pitchFamily="18" charset="-127"/>
            </a:endParaRPr>
          </a:p>
          <a:p>
            <a:pPr marL="342900" lvl="0" indent="-342900">
              <a:buFont typeface="+mj-lt"/>
              <a:buAutoNum type="arabicPeriod"/>
            </a:pPr>
            <a:r>
              <a:rPr lang="es-MX" sz="2400" dirty="0" smtClean="0">
                <a:latin typeface="Batang" panose="02030600000101010101" pitchFamily="18" charset="-127"/>
                <a:ea typeface="Batang" panose="02030600000101010101" pitchFamily="18" charset="-127"/>
              </a:rPr>
              <a:t>Los que se asocian a ciertos tipos de hábitat (bacterias presentes en las redes de abastecimiento de agua).</a:t>
            </a:r>
          </a:p>
          <a:p>
            <a:pPr marL="342900" lvl="0" indent="-342900">
              <a:buFont typeface="+mj-lt"/>
              <a:buAutoNum type="arabicPeriod"/>
            </a:pPr>
            <a:endParaRPr lang="es-CO" sz="2400" dirty="0">
              <a:latin typeface="Batang" panose="02030600000101010101" pitchFamily="18" charset="-127"/>
              <a:ea typeface="Batang" panose="02030600000101010101" pitchFamily="18" charset="-127"/>
            </a:endParaRPr>
          </a:p>
          <a:p>
            <a:pPr marL="342900" lvl="0" indent="-342900">
              <a:buFont typeface="+mj-lt"/>
              <a:buAutoNum type="arabicPeriod"/>
            </a:pPr>
            <a:r>
              <a:rPr lang="es-MX" sz="2400" dirty="0">
                <a:latin typeface="Batang" panose="02030600000101010101" pitchFamily="18" charset="-127"/>
                <a:ea typeface="Batang" panose="02030600000101010101" pitchFamily="18" charset="-127"/>
              </a:rPr>
              <a:t>Los que proceden de individuos que hospedan a un agente patógeno (tuberculosis)</a:t>
            </a:r>
            <a:r>
              <a:rPr lang="es-ES" sz="2400" dirty="0">
                <a:latin typeface="Batang" panose="02030600000101010101" pitchFamily="18" charset="-127"/>
                <a:ea typeface="Batang" panose="02030600000101010101" pitchFamily="18" charset="-127"/>
              </a:rPr>
              <a:t>. </a:t>
            </a:r>
            <a:endParaRPr lang="es-CO" sz="2400" dirty="0">
              <a:latin typeface="Batang" panose="02030600000101010101" pitchFamily="18" charset="-127"/>
              <a:ea typeface="Batang" panose="02030600000101010101" pitchFamily="18" charset="-127"/>
            </a:endParaRPr>
          </a:p>
          <a:p>
            <a:pPr marL="342900" indent="-342900">
              <a:buFont typeface="+mj-lt"/>
              <a:buAutoNum type="arabicPeriod"/>
            </a:pPr>
            <a:endParaRPr lang="es-CO"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41831128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631504" y="1190655"/>
            <a:ext cx="5328592" cy="707886"/>
          </a:xfrm>
          <a:prstGeom prst="rect">
            <a:avLst/>
          </a:prstGeom>
          <a:noFill/>
        </p:spPr>
        <p:txBody>
          <a:bodyPr wrap="square" rtlCol="0">
            <a:spAutoFit/>
          </a:bodyPr>
          <a:lstStyle/>
          <a:p>
            <a:pPr algn="ctr"/>
            <a:r>
              <a:rPr lang="es-ES" altLang="es-CO" b="1" dirty="0">
                <a:solidFill>
                  <a:srgbClr val="1A00DC"/>
                </a:solidFill>
                <a:latin typeface="Arial" charset="0"/>
              </a:rPr>
              <a:t> </a:t>
            </a:r>
            <a:r>
              <a:rPr lang="es-ES" altLang="es-CO" sz="4000" b="1" dirty="0">
                <a:latin typeface="AR CHRISTY" panose="02000000000000000000" pitchFamily="2" charset="0"/>
              </a:rPr>
              <a:t>Variables de </a:t>
            </a:r>
            <a:r>
              <a:rPr lang="es-ES" altLang="es-CO" sz="4000" b="1" dirty="0" smtClean="0">
                <a:latin typeface="AR CHRISTY" panose="02000000000000000000" pitchFamily="2" charset="0"/>
              </a:rPr>
              <a:t>Calificación   </a:t>
            </a:r>
            <a:endParaRPr lang="es-CO" sz="4000" dirty="0">
              <a:latin typeface="AR CHRISTY" panose="02000000000000000000" pitchFamily="2" charset="0"/>
            </a:endParaRPr>
          </a:p>
        </p:txBody>
      </p:sp>
      <p:sp>
        <p:nvSpPr>
          <p:cNvPr id="4" name="3 CuadroTexto"/>
          <p:cNvSpPr txBox="1"/>
          <p:nvPr/>
        </p:nvSpPr>
        <p:spPr>
          <a:xfrm>
            <a:off x="1547664" y="2348880"/>
            <a:ext cx="5832648" cy="707886"/>
          </a:xfrm>
          <a:prstGeom prst="rect">
            <a:avLst/>
          </a:prstGeom>
          <a:noFill/>
        </p:spPr>
        <p:txBody>
          <a:bodyPr wrap="square" rtlCol="0">
            <a:spAutoFit/>
          </a:bodyPr>
          <a:lstStyle/>
          <a:p>
            <a:pPr algn="ctr"/>
            <a:r>
              <a:rPr lang="es-ES_tradnl" altLang="es-CO" sz="2000" dirty="0">
                <a:solidFill>
                  <a:srgbClr val="003300"/>
                </a:solidFill>
                <a:latin typeface="Batang" panose="02030600000101010101" pitchFamily="18" charset="-127"/>
                <a:ea typeface="Batang" panose="02030600000101010101" pitchFamily="18" charset="-127"/>
              </a:rPr>
              <a:t>Para facilitar el proceso de calificación, se establecen tres variables</a:t>
            </a:r>
            <a:endParaRPr lang="es-CO" sz="2000" dirty="0">
              <a:latin typeface="Batang" panose="02030600000101010101" pitchFamily="18" charset="-127"/>
              <a:ea typeface="Batang" panose="02030600000101010101" pitchFamily="18" charset="-127"/>
            </a:endParaRPr>
          </a:p>
        </p:txBody>
      </p:sp>
      <p:sp>
        <p:nvSpPr>
          <p:cNvPr id="5" name="4 CuadroTexto"/>
          <p:cNvSpPr txBox="1"/>
          <p:nvPr/>
        </p:nvSpPr>
        <p:spPr>
          <a:xfrm>
            <a:off x="1472117" y="3056766"/>
            <a:ext cx="6408712" cy="3644075"/>
          </a:xfrm>
          <a:prstGeom prst="rect">
            <a:avLst/>
          </a:prstGeom>
          <a:noFill/>
        </p:spPr>
        <p:txBody>
          <a:bodyPr wrap="square" rtlCol="0">
            <a:spAutoFit/>
          </a:bodyPr>
          <a:lstStyle/>
          <a:p>
            <a:pPr eaLnBrk="0" hangingPunct="0">
              <a:lnSpc>
                <a:spcPct val="220000"/>
              </a:lnSpc>
              <a:spcBef>
                <a:spcPct val="50000"/>
              </a:spcBef>
            </a:pPr>
            <a:r>
              <a:rPr lang="es-ES_tradnl" altLang="es-CO" sz="2800" dirty="0">
                <a:latin typeface="AR CHRISTY" panose="02000000000000000000" pitchFamily="2" charset="0"/>
              </a:rPr>
              <a:t>*. Exposición</a:t>
            </a:r>
          </a:p>
          <a:p>
            <a:pPr eaLnBrk="0" hangingPunct="0">
              <a:lnSpc>
                <a:spcPct val="220000"/>
              </a:lnSpc>
              <a:spcBef>
                <a:spcPct val="50000"/>
              </a:spcBef>
            </a:pPr>
            <a:r>
              <a:rPr lang="es-ES_tradnl" altLang="es-CO" sz="2800" dirty="0">
                <a:latin typeface="AR CHRISTY" panose="02000000000000000000" pitchFamily="2" charset="0"/>
              </a:rPr>
              <a:t>*. Probabilidad</a:t>
            </a:r>
          </a:p>
          <a:p>
            <a:pPr eaLnBrk="0" hangingPunct="0">
              <a:lnSpc>
                <a:spcPct val="220000"/>
              </a:lnSpc>
              <a:spcBef>
                <a:spcPct val="50000"/>
              </a:spcBef>
            </a:pPr>
            <a:r>
              <a:rPr lang="es-ES_tradnl" altLang="es-CO" sz="2800" dirty="0">
                <a:latin typeface="AR CHRISTY" panose="02000000000000000000" pitchFamily="2" charset="0"/>
              </a:rPr>
              <a:t>*. Consecuencia</a:t>
            </a:r>
          </a:p>
          <a:p>
            <a:endParaRPr lang="es-CO" dirty="0"/>
          </a:p>
        </p:txBody>
      </p:sp>
    </p:spTree>
    <p:extLst>
      <p:ext uri="{BB962C8B-B14F-4D97-AF65-F5344CB8AC3E}">
        <p14:creationId xmlns:p14="http://schemas.microsoft.com/office/powerpoint/2010/main" val="378483828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692696"/>
            <a:ext cx="6552728" cy="1015663"/>
          </a:xfrm>
          <a:prstGeom prst="rect">
            <a:avLst/>
          </a:prstGeom>
          <a:noFill/>
        </p:spPr>
        <p:txBody>
          <a:bodyPr wrap="square" rtlCol="0">
            <a:spAutoFit/>
          </a:bodyPr>
          <a:lstStyle/>
          <a:p>
            <a:r>
              <a:rPr lang="es-ES_tradnl" altLang="es-CO" sz="2000" dirty="0" smtClean="0">
                <a:latin typeface="AR CHRISTY" panose="02000000000000000000" pitchFamily="2" charset="0"/>
              </a:rPr>
              <a:t>Exposición : </a:t>
            </a:r>
            <a:r>
              <a:rPr lang="es-ES_tradnl" altLang="es-CO" sz="2000" dirty="0">
                <a:latin typeface="Batang" panose="02030600000101010101" pitchFamily="18" charset="-127"/>
                <a:ea typeface="Batang" panose="02030600000101010101" pitchFamily="18" charset="-127"/>
              </a:rPr>
              <a:t>Determina la existencia del riesgo biológico en cada una de las etapas del proceso</a:t>
            </a:r>
          </a:p>
          <a:p>
            <a:endParaRPr lang="es-CO" sz="2000" dirty="0">
              <a:latin typeface="Batang" panose="02030600000101010101" pitchFamily="18" charset="-127"/>
              <a:ea typeface="Batang" panose="02030600000101010101" pitchFamily="18" charset="-127"/>
            </a:endParaRPr>
          </a:p>
        </p:txBody>
      </p:sp>
      <p:sp>
        <p:nvSpPr>
          <p:cNvPr id="5" name="4 CuadroTexto"/>
          <p:cNvSpPr txBox="1"/>
          <p:nvPr/>
        </p:nvSpPr>
        <p:spPr>
          <a:xfrm>
            <a:off x="648770" y="1712888"/>
            <a:ext cx="8027686" cy="3831818"/>
          </a:xfrm>
          <a:prstGeom prst="rect">
            <a:avLst/>
          </a:prstGeom>
          <a:noFill/>
        </p:spPr>
        <p:txBody>
          <a:bodyPr wrap="square" rtlCol="0">
            <a:spAutoFit/>
          </a:bodyPr>
          <a:lstStyle/>
          <a:p>
            <a:r>
              <a:rPr lang="es-ES_tradnl" altLang="es-CO" sz="2400" b="1" dirty="0" smtClean="0">
                <a:latin typeface="Arial" charset="0"/>
              </a:rPr>
              <a:t>Riesgo      Etapa </a:t>
            </a:r>
            <a:r>
              <a:rPr lang="es-ES_tradnl" altLang="es-CO" sz="2400" b="1" dirty="0">
                <a:latin typeface="Arial" charset="0"/>
              </a:rPr>
              <a:t>del proceso		</a:t>
            </a:r>
            <a:r>
              <a:rPr lang="es-ES_tradnl" altLang="es-CO" sz="2400" b="1" dirty="0" smtClean="0">
                <a:latin typeface="Arial" charset="0"/>
              </a:rPr>
              <a:t>       </a:t>
            </a:r>
            <a:r>
              <a:rPr lang="es-ES" altLang="es-CO" sz="2400" b="1" dirty="0" smtClean="0">
                <a:latin typeface="Arial" charset="0"/>
              </a:rPr>
              <a:t>Prioridad</a:t>
            </a:r>
          </a:p>
          <a:p>
            <a:endParaRPr lang="es-ES" altLang="es-CO" sz="2400" b="1" dirty="0">
              <a:latin typeface="Arial" charset="0"/>
            </a:endParaRPr>
          </a:p>
          <a:p>
            <a:endParaRPr lang="es-ES" altLang="es-CO" sz="2400" b="1" dirty="0" smtClean="0">
              <a:latin typeface="Arial" charset="0"/>
            </a:endParaRPr>
          </a:p>
          <a:p>
            <a:r>
              <a:rPr lang="es-ES" altLang="es-CO" sz="900" dirty="0">
                <a:latin typeface="Arial" charset="0"/>
              </a:rPr>
              <a:t>	</a:t>
            </a:r>
            <a:r>
              <a:rPr lang="es-ES_tradnl" altLang="es-CO" sz="900" dirty="0">
                <a:latin typeface="Arial" charset="0"/>
              </a:rPr>
              <a:t/>
            </a:r>
            <a:br>
              <a:rPr lang="es-ES_tradnl" altLang="es-CO" sz="900" dirty="0">
                <a:latin typeface="Arial" charset="0"/>
              </a:rPr>
            </a:br>
            <a:r>
              <a:rPr lang="es-ES_tradnl" altLang="es-CO" dirty="0">
                <a:latin typeface="Arial" charset="0"/>
              </a:rPr>
              <a:t>ALTO		Etapa donde existe </a:t>
            </a:r>
            <a:br>
              <a:rPr lang="es-ES_tradnl" altLang="es-CO" dirty="0">
                <a:latin typeface="Arial" charset="0"/>
              </a:rPr>
            </a:br>
            <a:r>
              <a:rPr lang="es-ES_tradnl" altLang="es-CO" dirty="0">
                <a:latin typeface="Arial" charset="0"/>
              </a:rPr>
              <a:t>		contacto directo y permanente </a:t>
            </a:r>
            <a:br>
              <a:rPr lang="es-ES_tradnl" altLang="es-CO" dirty="0">
                <a:latin typeface="Arial" charset="0"/>
              </a:rPr>
            </a:br>
            <a:r>
              <a:rPr lang="es-ES_tradnl" altLang="es-CO" dirty="0">
                <a:latin typeface="Arial" charset="0"/>
              </a:rPr>
              <a:t>		con sangre u otro fluido corporal o tejidos	       </a:t>
            </a:r>
            <a:br>
              <a:rPr lang="es-ES_tradnl" altLang="es-CO" dirty="0">
                <a:latin typeface="Arial" charset="0"/>
              </a:rPr>
            </a:br>
            <a:r>
              <a:rPr lang="es-ES_tradnl" altLang="es-CO" dirty="0">
                <a:latin typeface="Arial" charset="0"/>
              </a:rPr>
              <a:t>	</a:t>
            </a:r>
            <a:br>
              <a:rPr lang="es-ES_tradnl" altLang="es-CO" dirty="0">
                <a:latin typeface="Arial" charset="0"/>
              </a:rPr>
            </a:br>
            <a:r>
              <a:rPr lang="es-ES_tradnl" altLang="es-CO" dirty="0">
                <a:latin typeface="Arial" charset="0"/>
              </a:rPr>
              <a:t>MEDIO		Etapa donde el contacto con fluidos o tejidos </a:t>
            </a:r>
            <a:br>
              <a:rPr lang="es-ES_tradnl" altLang="es-CO" dirty="0">
                <a:latin typeface="Arial" charset="0"/>
              </a:rPr>
            </a:br>
            <a:r>
              <a:rPr lang="es-ES_tradnl" altLang="es-CO" dirty="0">
                <a:latin typeface="Arial" charset="0"/>
              </a:rPr>
              <a:t>		corporales no es permanente		      </a:t>
            </a:r>
            <a:br>
              <a:rPr lang="es-ES_tradnl" altLang="es-CO" dirty="0">
                <a:latin typeface="Arial" charset="0"/>
              </a:rPr>
            </a:br>
            <a:r>
              <a:rPr lang="es-ES_tradnl" altLang="es-CO" dirty="0">
                <a:latin typeface="Arial" charset="0"/>
              </a:rPr>
              <a:t>	</a:t>
            </a:r>
            <a:br>
              <a:rPr lang="es-ES_tradnl" altLang="es-CO" dirty="0">
                <a:latin typeface="Arial" charset="0"/>
              </a:rPr>
            </a:br>
            <a:r>
              <a:rPr lang="es-ES_tradnl" altLang="es-CO" dirty="0">
                <a:latin typeface="Arial" charset="0"/>
              </a:rPr>
              <a:t>BAJO		Etapa que no implica por si misma exposición</a:t>
            </a:r>
            <a:br>
              <a:rPr lang="es-ES_tradnl" altLang="es-CO" dirty="0">
                <a:latin typeface="Arial" charset="0"/>
              </a:rPr>
            </a:br>
            <a:r>
              <a:rPr lang="es-ES_tradnl" altLang="es-CO" dirty="0">
                <a:latin typeface="Arial" charset="0"/>
              </a:rPr>
              <a:t>		a fluidos corporales			 </a:t>
            </a:r>
            <a:endParaRPr lang="es-CO" dirty="0"/>
          </a:p>
        </p:txBody>
      </p:sp>
      <p:sp>
        <p:nvSpPr>
          <p:cNvPr id="6" name="5 Rectángulo"/>
          <p:cNvSpPr/>
          <p:nvPr/>
        </p:nvSpPr>
        <p:spPr>
          <a:xfrm>
            <a:off x="7452320" y="3092737"/>
            <a:ext cx="864096" cy="4320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7452320" y="3996119"/>
            <a:ext cx="864096" cy="414159"/>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7452320" y="5026496"/>
            <a:ext cx="864096" cy="4320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14393393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827584" y="859934"/>
            <a:ext cx="7560840" cy="5232202"/>
          </a:xfrm>
          <a:prstGeom prst="rect">
            <a:avLst/>
          </a:prstGeom>
          <a:noFill/>
        </p:spPr>
        <p:txBody>
          <a:bodyPr wrap="square" rtlCol="0">
            <a:spAutoFit/>
          </a:bodyPr>
          <a:lstStyle/>
          <a:p>
            <a:r>
              <a:rPr lang="es-ES_tradnl" altLang="es-CO" sz="1600" dirty="0" smtClean="0">
                <a:latin typeface="Arial" charset="0"/>
              </a:rPr>
              <a:t> </a:t>
            </a:r>
            <a:r>
              <a:rPr lang="es-ES_tradnl" altLang="es-CO" sz="2000" b="1" dirty="0" smtClean="0">
                <a:latin typeface="AR CHRISTY" panose="02000000000000000000" pitchFamily="2" charset="0"/>
              </a:rPr>
              <a:t>Probabilidad: </a:t>
            </a:r>
            <a:r>
              <a:rPr lang="es-ES_tradnl" altLang="es-CO" dirty="0" smtClean="0">
                <a:latin typeface="Batang" panose="02030600000101010101" pitchFamily="18" charset="-127"/>
                <a:ea typeface="Batang" panose="02030600000101010101" pitchFamily="18" charset="-127"/>
              </a:rPr>
              <a:t>Se </a:t>
            </a:r>
            <a:r>
              <a:rPr lang="es-ES_tradnl" altLang="es-CO" dirty="0">
                <a:latin typeface="Batang" panose="02030600000101010101" pitchFamily="18" charset="-127"/>
                <a:ea typeface="Batang" panose="02030600000101010101" pitchFamily="18" charset="-127"/>
              </a:rPr>
              <a:t>aplica una valoración de acuerdo al nivel de probabilidad de materialización del riesgo teniendo en cuenta las condiciones en las cuales se desarrolla el trabajo y que se evaluara de acuerdo a los siguientes </a:t>
            </a:r>
            <a:r>
              <a:rPr lang="es-ES_tradnl" altLang="es-CO" dirty="0" smtClean="0">
                <a:latin typeface="Batang" panose="02030600000101010101" pitchFamily="18" charset="-127"/>
                <a:ea typeface="Batang" panose="02030600000101010101" pitchFamily="18" charset="-127"/>
              </a:rPr>
              <a:t>conceptos</a:t>
            </a:r>
          </a:p>
          <a:p>
            <a:endParaRPr lang="es-ES_tradnl" altLang="es-CO" dirty="0" smtClean="0">
              <a:latin typeface="Batang" panose="02030600000101010101" pitchFamily="18" charset="-127"/>
              <a:ea typeface="Batang" panose="02030600000101010101" pitchFamily="18" charset="-127"/>
            </a:endParaRPr>
          </a:p>
          <a:p>
            <a:endParaRPr lang="es-ES_tradnl" altLang="es-CO" sz="1600" dirty="0" smtClean="0">
              <a:latin typeface="Arial" charset="0"/>
            </a:endParaRPr>
          </a:p>
          <a:p>
            <a:r>
              <a:rPr lang="es-ES_tradnl" altLang="es-CO" sz="1600" b="1" dirty="0" smtClean="0">
                <a:latin typeface="Arial" charset="0"/>
              </a:rPr>
              <a:t>Nivel de Probabilidad de                  Nivel de Probabilidad             Prioridad </a:t>
            </a:r>
          </a:p>
          <a:p>
            <a:r>
              <a:rPr lang="es-ES_tradnl" altLang="es-CO" sz="1600" b="1" dirty="0" smtClean="0">
                <a:latin typeface="Arial" charset="0"/>
              </a:rPr>
              <a:t>Materialización del riesgo	</a:t>
            </a:r>
            <a:r>
              <a:rPr lang="es-ES_tradnl" altLang="es-CO" sz="1600" b="1" dirty="0">
                <a:latin typeface="Arial" charset="0"/>
              </a:rPr>
              <a:t> </a:t>
            </a:r>
            <a:r>
              <a:rPr lang="es-ES_tradnl" altLang="es-CO" sz="1600" b="1" dirty="0" smtClean="0">
                <a:latin typeface="Arial" charset="0"/>
              </a:rPr>
              <a:t>        del Riesgo (NPR)</a:t>
            </a:r>
          </a:p>
          <a:p>
            <a:endParaRPr lang="es-ES_tradnl" altLang="es-CO" sz="1600" dirty="0" smtClean="0">
              <a:latin typeface="Arial" charset="0"/>
            </a:endParaRPr>
          </a:p>
          <a:p>
            <a:endParaRPr lang="es-ES_tradnl" altLang="es-CO" sz="1600" dirty="0">
              <a:latin typeface="Arial" charset="0"/>
            </a:endParaRPr>
          </a:p>
          <a:p>
            <a:r>
              <a:rPr lang="es-ES_tradnl" altLang="es-CO" sz="1600" dirty="0" smtClean="0">
                <a:latin typeface="Arial" charset="0"/>
              </a:rPr>
              <a:t>Bajo 			              NPR &lt; 20                       </a:t>
            </a:r>
          </a:p>
          <a:p>
            <a:endParaRPr lang="es-ES_tradnl" altLang="es-CO" sz="1600" dirty="0" smtClean="0">
              <a:latin typeface="Arial" charset="0"/>
            </a:endParaRPr>
          </a:p>
          <a:p>
            <a:r>
              <a:rPr lang="es-ES_tradnl" altLang="es-CO" sz="1600" dirty="0" smtClean="0">
                <a:latin typeface="Arial" charset="0"/>
              </a:rPr>
              <a:t>Medio                                                    NPR 20-40                  </a:t>
            </a:r>
          </a:p>
          <a:p>
            <a:endParaRPr lang="es-ES_tradnl" altLang="es-CO" sz="1600" dirty="0" smtClean="0">
              <a:latin typeface="Arial" charset="0"/>
            </a:endParaRPr>
          </a:p>
          <a:p>
            <a:r>
              <a:rPr lang="es-ES_tradnl" altLang="es-CO" sz="1600" dirty="0" smtClean="0">
                <a:latin typeface="Arial" charset="0"/>
              </a:rPr>
              <a:t>Alto			              NPR 40-80	</a:t>
            </a:r>
            <a:endParaRPr lang="es-ES_tradnl" altLang="es-CO" sz="1600" dirty="0">
              <a:latin typeface="Arial" charset="0"/>
            </a:endParaRPr>
          </a:p>
          <a:p>
            <a:endParaRPr lang="es-ES_tradnl" altLang="es-CO" sz="1600" dirty="0" smtClean="0">
              <a:latin typeface="Arial" charset="0"/>
            </a:endParaRPr>
          </a:p>
          <a:p>
            <a:r>
              <a:rPr lang="es-ES_tradnl" altLang="es-CO" sz="1600" dirty="0" smtClean="0">
                <a:latin typeface="Arial" charset="0"/>
              </a:rPr>
              <a:t>Muy Alto                                                NPR &gt; 80                      </a:t>
            </a:r>
            <a:endParaRPr lang="es-ES_tradnl" altLang="es-CO" sz="1600" dirty="0">
              <a:latin typeface="Arial" charset="0"/>
            </a:endParaRPr>
          </a:p>
          <a:p>
            <a:endParaRPr lang="es-ES_tradnl" altLang="es-CO" sz="1600" dirty="0" smtClean="0">
              <a:latin typeface="Arial" charset="0"/>
            </a:endParaRPr>
          </a:p>
          <a:p>
            <a:endParaRPr lang="es-ES_tradnl" altLang="es-CO" sz="1600" dirty="0">
              <a:latin typeface="Arial" charset="0"/>
            </a:endParaRPr>
          </a:p>
          <a:p>
            <a:endParaRPr lang="es-CO" dirty="0"/>
          </a:p>
        </p:txBody>
      </p:sp>
      <p:sp>
        <p:nvSpPr>
          <p:cNvPr id="6" name="5 Rectángulo"/>
          <p:cNvSpPr/>
          <p:nvPr/>
        </p:nvSpPr>
        <p:spPr>
          <a:xfrm>
            <a:off x="6876256" y="3476034"/>
            <a:ext cx="648072" cy="30313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6876256" y="3929360"/>
            <a:ext cx="648072" cy="28803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6876256" y="4509120"/>
            <a:ext cx="648072" cy="28803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Rectángulo"/>
          <p:cNvSpPr/>
          <p:nvPr/>
        </p:nvSpPr>
        <p:spPr>
          <a:xfrm>
            <a:off x="6876256" y="4941168"/>
            <a:ext cx="648072" cy="28803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3271164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476672"/>
            <a:ext cx="6984776" cy="1298817"/>
          </a:xfrm>
          <a:prstGeom prst="rect">
            <a:avLst/>
          </a:prstGeom>
        </p:spPr>
        <p:txBody>
          <a:bodyPr wrap="square">
            <a:spAutoFit/>
          </a:bodyPr>
          <a:lstStyle/>
          <a:p>
            <a:pPr eaLnBrk="0" hangingPunct="0">
              <a:lnSpc>
                <a:spcPct val="140000"/>
              </a:lnSpc>
              <a:spcBef>
                <a:spcPct val="0"/>
              </a:spcBef>
            </a:pPr>
            <a:r>
              <a:rPr lang="es-ES_tradnl" altLang="es-CO" sz="2000" b="1" dirty="0" smtClean="0">
                <a:latin typeface="AR CHRISTY" panose="02000000000000000000" pitchFamily="2" charset="0"/>
              </a:rPr>
              <a:t>Consecuencia</a:t>
            </a:r>
            <a:r>
              <a:rPr lang="es-ES_tradnl" altLang="es-CO" b="1" dirty="0" smtClean="0">
                <a:latin typeface="Batang" panose="02030600000101010101" pitchFamily="18" charset="-127"/>
                <a:ea typeface="Batang" panose="02030600000101010101" pitchFamily="18" charset="-127"/>
              </a:rPr>
              <a:t>: </a:t>
            </a:r>
            <a:r>
              <a:rPr lang="es-ES_tradnl" altLang="es-CO" dirty="0" smtClean="0">
                <a:latin typeface="Batang" panose="02030600000101010101" pitchFamily="18" charset="-127"/>
                <a:ea typeface="Batang" panose="02030600000101010101" pitchFamily="18" charset="-127"/>
              </a:rPr>
              <a:t> </a:t>
            </a:r>
            <a:r>
              <a:rPr lang="es-ES_tradnl" altLang="es-CO" dirty="0">
                <a:latin typeface="Batang" panose="02030600000101010101" pitchFamily="18" charset="-127"/>
                <a:ea typeface="Batang" panose="02030600000101010101" pitchFamily="18" charset="-127"/>
              </a:rPr>
              <a:t>De acuerdo al nivel de riesgos representado por la virulencia y la gravedad de la contaminación por los microorganismos posiblemente involucrados en un accidente</a:t>
            </a:r>
            <a:r>
              <a:rPr lang="es-ES_tradnl" altLang="es-CO" sz="1600" dirty="0">
                <a:latin typeface="Arial" charset="0"/>
              </a:rPr>
              <a:t>.</a:t>
            </a:r>
            <a:endParaRPr lang="es-ES_tradnl" altLang="es-CO" sz="1600" dirty="0">
              <a:latin typeface="Arial" charset="0"/>
            </a:endParaRPr>
          </a:p>
        </p:txBody>
      </p:sp>
      <p:sp>
        <p:nvSpPr>
          <p:cNvPr id="5" name="4 Rectángulo"/>
          <p:cNvSpPr/>
          <p:nvPr/>
        </p:nvSpPr>
        <p:spPr>
          <a:xfrm>
            <a:off x="1060402" y="1879536"/>
            <a:ext cx="7328021" cy="3477875"/>
          </a:xfrm>
          <a:prstGeom prst="rect">
            <a:avLst/>
          </a:prstGeom>
        </p:spPr>
        <p:txBody>
          <a:bodyPr wrap="square">
            <a:spAutoFit/>
          </a:bodyPr>
          <a:lstStyle/>
          <a:p>
            <a:endParaRPr lang="es-ES_tradnl" altLang="es-CO" sz="1200" b="1" dirty="0" smtClean="0">
              <a:latin typeface="Arial" charset="0"/>
            </a:endParaRPr>
          </a:p>
          <a:p>
            <a:endParaRPr lang="es-ES_tradnl" altLang="es-CO" sz="1200" b="1" dirty="0">
              <a:latin typeface="Arial" charset="0"/>
            </a:endParaRPr>
          </a:p>
          <a:p>
            <a:r>
              <a:rPr lang="es-ES_tradnl" altLang="es-CO" sz="1400" b="1" dirty="0" smtClean="0">
                <a:latin typeface="Arial" charset="0"/>
              </a:rPr>
              <a:t>Grado </a:t>
            </a:r>
            <a:r>
              <a:rPr lang="es-ES_tradnl" altLang="es-CO" sz="1400" b="1" dirty="0">
                <a:latin typeface="Arial" charset="0"/>
              </a:rPr>
              <a:t>de </a:t>
            </a:r>
            <a:br>
              <a:rPr lang="es-ES_tradnl" altLang="es-CO" sz="1400" b="1" dirty="0">
                <a:latin typeface="Arial" charset="0"/>
              </a:rPr>
            </a:br>
            <a:r>
              <a:rPr lang="es-ES_tradnl" altLang="es-CO" sz="1400" b="1" dirty="0">
                <a:latin typeface="Arial" charset="0"/>
              </a:rPr>
              <a:t> Riesgo	      Grupo de Riesgo 			   	          </a:t>
            </a:r>
            <a:r>
              <a:rPr lang="es-ES_tradnl" altLang="es-CO" sz="1400" b="1" dirty="0" smtClean="0">
                <a:latin typeface="Arial" charset="0"/>
              </a:rPr>
              <a:t>Prioridad</a:t>
            </a:r>
          </a:p>
          <a:p>
            <a:endParaRPr lang="es-ES_tradnl" altLang="es-CO" sz="1400" b="1" dirty="0">
              <a:latin typeface="Arial" charset="0"/>
            </a:endParaRPr>
          </a:p>
          <a:p>
            <a:endParaRPr lang="es-ES_tradnl" altLang="es-CO" sz="1400" b="1" dirty="0" smtClean="0">
              <a:latin typeface="Arial" charset="0"/>
            </a:endParaRPr>
          </a:p>
          <a:p>
            <a:r>
              <a:rPr lang="es-ES_tradnl" altLang="es-CO" sz="1400" dirty="0">
                <a:latin typeface="Arial" charset="0"/>
              </a:rPr>
              <a:t/>
            </a:r>
            <a:br>
              <a:rPr lang="es-ES_tradnl" altLang="es-CO" sz="1400" dirty="0">
                <a:latin typeface="Arial" charset="0"/>
              </a:rPr>
            </a:br>
            <a:r>
              <a:rPr lang="es-ES_tradnl" altLang="es-CO" sz="1400" b="1" dirty="0" smtClean="0">
                <a:latin typeface="Arial" charset="0"/>
              </a:rPr>
              <a:t>BAJO</a:t>
            </a:r>
            <a:r>
              <a:rPr lang="es-ES_tradnl" altLang="es-CO" sz="1400" dirty="0">
                <a:latin typeface="Arial" charset="0"/>
              </a:rPr>
              <a:t>	</a:t>
            </a:r>
            <a:r>
              <a:rPr lang="es-ES_tradnl" altLang="es-CO" sz="1400" dirty="0" smtClean="0">
                <a:latin typeface="Arial" charset="0"/>
              </a:rPr>
              <a:t> </a:t>
            </a:r>
            <a:r>
              <a:rPr lang="es-ES_tradnl" altLang="es-CO" sz="1400" b="1" dirty="0" smtClean="0">
                <a:latin typeface="Arial" charset="0"/>
              </a:rPr>
              <a:t>Grupo  </a:t>
            </a:r>
            <a:r>
              <a:rPr lang="es-ES_tradnl" altLang="es-CO" sz="1400" b="1" dirty="0">
                <a:latin typeface="Arial" charset="0"/>
              </a:rPr>
              <a:t>I.</a:t>
            </a:r>
            <a:r>
              <a:rPr lang="es-ES_tradnl" altLang="es-CO" sz="1400" dirty="0">
                <a:latin typeface="Arial" charset="0"/>
              </a:rPr>
              <a:t> </a:t>
            </a:r>
            <a:r>
              <a:rPr lang="es-ES_tradnl" altLang="es-CO" sz="1400" dirty="0" smtClean="0">
                <a:latin typeface="Arial" charset="0"/>
              </a:rPr>
              <a:t>Escaso </a:t>
            </a:r>
            <a:r>
              <a:rPr lang="es-ES_tradnl" altLang="es-CO" sz="1400" dirty="0">
                <a:latin typeface="Arial" charset="0"/>
              </a:rPr>
              <a:t>riesgo individual y comunitario.          </a:t>
            </a:r>
            <a:br>
              <a:rPr lang="es-ES_tradnl" altLang="es-CO" sz="1400" dirty="0">
                <a:latin typeface="Arial" charset="0"/>
              </a:rPr>
            </a:br>
            <a:r>
              <a:rPr lang="es-ES_tradnl" altLang="es-CO" sz="1400" dirty="0">
                <a:latin typeface="Arial" charset="0"/>
              </a:rPr>
              <a:t> 	                 Microorganismo con poca posibilidad de provocar </a:t>
            </a:r>
            <a:br>
              <a:rPr lang="es-ES_tradnl" altLang="es-CO" sz="1400" dirty="0">
                <a:latin typeface="Arial" charset="0"/>
              </a:rPr>
            </a:br>
            <a:r>
              <a:rPr lang="es-ES_tradnl" altLang="es-CO" sz="1400" dirty="0">
                <a:latin typeface="Arial" charset="0"/>
              </a:rPr>
              <a:t>	                 enfermedades a las personas		</a:t>
            </a:r>
            <a:br>
              <a:rPr lang="es-ES_tradnl" altLang="es-CO" sz="1400" dirty="0">
                <a:latin typeface="Arial" charset="0"/>
              </a:rPr>
            </a:br>
            <a:r>
              <a:rPr lang="es-ES_tradnl" altLang="es-CO" sz="1400" dirty="0">
                <a:latin typeface="Arial" charset="0"/>
              </a:rPr>
              <a:t/>
            </a:r>
            <a:br>
              <a:rPr lang="es-ES_tradnl" altLang="es-CO" sz="1400" dirty="0">
                <a:latin typeface="Arial" charset="0"/>
              </a:rPr>
            </a:br>
            <a:r>
              <a:rPr lang="es-ES_tradnl" altLang="es-CO" sz="1400" b="1" dirty="0">
                <a:latin typeface="Arial" charset="0"/>
              </a:rPr>
              <a:t>MEDIO</a:t>
            </a:r>
            <a:r>
              <a:rPr lang="es-ES_tradnl" altLang="es-CO" sz="1400" dirty="0">
                <a:latin typeface="Arial" charset="0"/>
              </a:rPr>
              <a:t>	</a:t>
            </a:r>
            <a:r>
              <a:rPr lang="es-ES_tradnl" altLang="es-CO" sz="1400" b="1" dirty="0">
                <a:latin typeface="Arial" charset="0"/>
              </a:rPr>
              <a:t>Grupo  </a:t>
            </a:r>
            <a:r>
              <a:rPr lang="es-ES_tradnl" altLang="es-CO" sz="1400" b="1" dirty="0" smtClean="0">
                <a:latin typeface="Arial" charset="0"/>
              </a:rPr>
              <a:t>II</a:t>
            </a:r>
            <a:r>
              <a:rPr lang="es-ES_tradnl" altLang="es-CO" sz="1400" b="1" dirty="0">
                <a:latin typeface="Arial" charset="0"/>
              </a:rPr>
              <a:t>.</a:t>
            </a:r>
            <a:r>
              <a:rPr lang="es-ES_tradnl" altLang="es-CO" sz="1400" dirty="0">
                <a:latin typeface="Arial" charset="0"/>
              </a:rPr>
              <a:t> Riesgo individual limitado y riesgo                   </a:t>
            </a:r>
            <a:br>
              <a:rPr lang="es-ES_tradnl" altLang="es-CO" sz="1400" dirty="0">
                <a:latin typeface="Arial" charset="0"/>
              </a:rPr>
            </a:br>
            <a:r>
              <a:rPr lang="es-ES_tradnl" altLang="es-CO" sz="1400" dirty="0">
                <a:latin typeface="Arial" charset="0"/>
              </a:rPr>
              <a:t> 	</a:t>
            </a:r>
            <a:r>
              <a:rPr lang="es-ES_tradnl" altLang="es-CO" sz="1400" dirty="0" smtClean="0">
                <a:latin typeface="Arial" charset="0"/>
              </a:rPr>
              <a:t>        </a:t>
            </a:r>
            <a:r>
              <a:rPr lang="es-ES_tradnl" altLang="es-CO" sz="1400" dirty="0">
                <a:latin typeface="Arial" charset="0"/>
              </a:rPr>
              <a:t>comunitario moderado. Cuando el germen puede provocar</a:t>
            </a:r>
            <a:br>
              <a:rPr lang="es-ES_tradnl" altLang="es-CO" sz="1400" dirty="0">
                <a:latin typeface="Arial" charset="0"/>
              </a:rPr>
            </a:br>
            <a:r>
              <a:rPr lang="es-ES_tradnl" altLang="es-CO" sz="1400" dirty="0">
                <a:latin typeface="Arial" charset="0"/>
              </a:rPr>
              <a:t>	        enfermedades a las personas, pero tienen poca posibilidad de</a:t>
            </a:r>
            <a:br>
              <a:rPr lang="es-ES_tradnl" altLang="es-CO" sz="1400" dirty="0">
                <a:latin typeface="Arial" charset="0"/>
              </a:rPr>
            </a:br>
            <a:r>
              <a:rPr lang="es-ES_tradnl" altLang="es-CO" sz="1400" dirty="0">
                <a:latin typeface="Arial" charset="0"/>
              </a:rPr>
              <a:t>	        significar un riesgo grave. Se dispone de medidas eficaces</a:t>
            </a:r>
            <a:br>
              <a:rPr lang="es-ES_tradnl" altLang="es-CO" sz="1400" dirty="0">
                <a:latin typeface="Arial" charset="0"/>
              </a:rPr>
            </a:br>
            <a:r>
              <a:rPr lang="es-ES_tradnl" altLang="es-CO" sz="1400" dirty="0">
                <a:latin typeface="Arial" charset="0"/>
              </a:rPr>
              <a:t>	        de tratamiento y prevención y el riesgo de propagación es limitado.</a:t>
            </a:r>
            <a:endParaRPr lang="es-CO" sz="1400" dirty="0"/>
          </a:p>
        </p:txBody>
      </p:sp>
      <p:sp>
        <p:nvSpPr>
          <p:cNvPr id="6" name="5 Rectángulo"/>
          <p:cNvSpPr/>
          <p:nvPr/>
        </p:nvSpPr>
        <p:spPr>
          <a:xfrm>
            <a:off x="7656494" y="3436805"/>
            <a:ext cx="648072" cy="3600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flipH="1" flipV="1">
            <a:off x="7656494" y="4615904"/>
            <a:ext cx="661605" cy="36004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Rectángulo"/>
          <p:cNvSpPr/>
          <p:nvPr/>
        </p:nvSpPr>
        <p:spPr>
          <a:xfrm>
            <a:off x="683568" y="5661248"/>
            <a:ext cx="7848872" cy="646331"/>
          </a:xfrm>
          <a:prstGeom prst="rect">
            <a:avLst/>
          </a:prstGeom>
        </p:spPr>
        <p:txBody>
          <a:bodyPr wrap="square">
            <a:spAutoFit/>
          </a:bodyPr>
          <a:lstStyle/>
          <a:p>
            <a:pPr algn="ctr"/>
            <a:r>
              <a:rPr lang="es-ES_tradnl" altLang="es-CO" dirty="0">
                <a:latin typeface="Blackadder ITC" panose="04020505051007020D02" pitchFamily="82" charset="0"/>
                <a:ea typeface="Batang" panose="02030600000101010101" pitchFamily="18" charset="-127"/>
              </a:rPr>
              <a:t>Esta clasificación tiene en cuenta el riesgo individual de la persona que esta en contacto con el agente, como el riesgo de que este se propague a la colectividad</a:t>
            </a:r>
            <a:endParaRPr lang="es-CO" dirty="0">
              <a:latin typeface="Blackadder ITC" panose="04020505051007020D02" pitchFamily="82" charset="0"/>
              <a:ea typeface="Batang" panose="02030600000101010101" pitchFamily="18" charset="-127"/>
            </a:endParaRPr>
          </a:p>
        </p:txBody>
      </p:sp>
    </p:spTree>
    <p:extLst>
      <p:ext uri="{BB962C8B-B14F-4D97-AF65-F5344CB8AC3E}">
        <p14:creationId xmlns:p14="http://schemas.microsoft.com/office/powerpoint/2010/main" val="134970429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19741" y="1273945"/>
            <a:ext cx="7324667" cy="923330"/>
          </a:xfrm>
          <a:prstGeom prst="rect">
            <a:avLst/>
          </a:prstGeom>
        </p:spPr>
        <p:txBody>
          <a:bodyPr wrap="square">
            <a:spAutoFit/>
          </a:bodyPr>
          <a:lstStyle/>
          <a:p>
            <a:r>
              <a:rPr lang="es-ES_tradnl" altLang="es-CO" b="1" dirty="0">
                <a:latin typeface="Arial" charset="0"/>
              </a:rPr>
              <a:t>Grado de </a:t>
            </a:r>
            <a:br>
              <a:rPr lang="es-ES_tradnl" altLang="es-CO" b="1" dirty="0">
                <a:latin typeface="Arial" charset="0"/>
              </a:rPr>
            </a:br>
            <a:r>
              <a:rPr lang="es-ES_tradnl" altLang="es-CO" b="1" dirty="0">
                <a:latin typeface="Arial" charset="0"/>
              </a:rPr>
              <a:t> Riesgo	      Grupo de Riesgo 		</a:t>
            </a:r>
            <a:r>
              <a:rPr lang="es-ES_tradnl" altLang="es-CO" b="1" dirty="0" smtClean="0">
                <a:latin typeface="Arial" charset="0"/>
              </a:rPr>
              <a:t>   </a:t>
            </a:r>
            <a:r>
              <a:rPr lang="es-ES_tradnl" altLang="es-CO" b="1" dirty="0">
                <a:latin typeface="Arial" charset="0"/>
              </a:rPr>
              <a:t>	          Prioridad</a:t>
            </a:r>
          </a:p>
          <a:p>
            <a:endParaRPr lang="es-ES_tradnl" altLang="es-CO" b="1" dirty="0">
              <a:latin typeface="Arial"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069" y="2492896"/>
            <a:ext cx="1219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919741" y="2060848"/>
            <a:ext cx="7560839" cy="3323987"/>
          </a:xfrm>
          <a:prstGeom prst="rect">
            <a:avLst/>
          </a:prstGeom>
        </p:spPr>
        <p:txBody>
          <a:bodyPr wrap="square">
            <a:spAutoFit/>
          </a:bodyPr>
          <a:lstStyle/>
          <a:p>
            <a:r>
              <a:rPr lang="es-ES_tradnl" altLang="es-CO" sz="1400" b="1" dirty="0" smtClean="0">
                <a:latin typeface="Arial" charset="0"/>
              </a:rPr>
              <a:t>ALTO                            Grupo </a:t>
            </a:r>
            <a:r>
              <a:rPr lang="es-ES_tradnl" altLang="es-CO" sz="1400" b="1" dirty="0">
                <a:latin typeface="Arial" charset="0"/>
              </a:rPr>
              <a:t>de Riesgo III.</a:t>
            </a:r>
            <a:r>
              <a:rPr lang="es-ES_tradnl" altLang="es-CO" sz="1400" dirty="0">
                <a:latin typeface="Arial" charset="0"/>
              </a:rPr>
              <a:t> Riesgo individual elevado, 	</a:t>
            </a:r>
            <a:endParaRPr lang="es-ES_tradnl" altLang="es-CO" sz="1400" dirty="0" smtClean="0">
              <a:latin typeface="Arial" charset="0"/>
            </a:endParaRPr>
          </a:p>
          <a:p>
            <a:r>
              <a:rPr lang="es-ES_tradnl" altLang="es-CO" sz="1400" dirty="0" smtClean="0">
                <a:latin typeface="Arial" charset="0"/>
              </a:rPr>
              <a:t>        </a:t>
            </a:r>
            <a:r>
              <a:rPr lang="es-ES_tradnl" altLang="es-CO" sz="1400" dirty="0">
                <a:latin typeface="Arial" charset="0"/>
              </a:rPr>
              <a:t/>
            </a:r>
            <a:br>
              <a:rPr lang="es-ES_tradnl" altLang="es-CO" sz="1400" dirty="0">
                <a:latin typeface="Arial" charset="0"/>
              </a:rPr>
            </a:br>
            <a:r>
              <a:rPr lang="es-ES_tradnl" altLang="es-CO" sz="1400" dirty="0">
                <a:latin typeface="Arial" charset="0"/>
              </a:rPr>
              <a:t>		riesgo comunitario escaso. Agente patógeno </a:t>
            </a:r>
            <a:br>
              <a:rPr lang="es-ES_tradnl" altLang="es-CO" sz="1400" dirty="0">
                <a:latin typeface="Arial" charset="0"/>
              </a:rPr>
            </a:br>
            <a:r>
              <a:rPr lang="es-ES_tradnl" altLang="es-CO" sz="1400" dirty="0">
                <a:latin typeface="Arial" charset="0"/>
              </a:rPr>
              <a:t>		que puede provocar enfermedades humanas </a:t>
            </a:r>
            <a:br>
              <a:rPr lang="es-ES_tradnl" altLang="es-CO" sz="1400" dirty="0">
                <a:latin typeface="Arial" charset="0"/>
              </a:rPr>
            </a:br>
            <a:r>
              <a:rPr lang="es-ES_tradnl" altLang="es-CO" sz="1400" dirty="0">
                <a:latin typeface="Arial" charset="0"/>
              </a:rPr>
              <a:t>		graves, pero que de ordinario no se propaga </a:t>
            </a:r>
            <a:br>
              <a:rPr lang="es-ES_tradnl" altLang="es-CO" sz="1400" dirty="0">
                <a:latin typeface="Arial" charset="0"/>
              </a:rPr>
            </a:br>
            <a:r>
              <a:rPr lang="es-ES_tradnl" altLang="es-CO" sz="1400" dirty="0">
                <a:latin typeface="Arial" charset="0"/>
              </a:rPr>
              <a:t>		de una persona a otra.	</a:t>
            </a:r>
            <a:endParaRPr lang="es-ES_tradnl" altLang="es-CO" sz="1400" dirty="0" smtClean="0">
              <a:latin typeface="Arial" charset="0"/>
            </a:endParaRPr>
          </a:p>
          <a:p>
            <a:endParaRPr lang="es-ES_tradnl" altLang="es-CO" sz="1400" dirty="0">
              <a:latin typeface="Arial" charset="0"/>
            </a:endParaRPr>
          </a:p>
          <a:p>
            <a:endParaRPr lang="es-ES_tradnl" altLang="es-CO" sz="1400" dirty="0" smtClean="0">
              <a:latin typeface="Arial" charset="0"/>
            </a:endParaRPr>
          </a:p>
          <a:p>
            <a:r>
              <a:rPr lang="es-ES_tradnl" altLang="es-CO" sz="1400" dirty="0">
                <a:latin typeface="Arial" charset="0"/>
              </a:rPr>
              <a:t>	</a:t>
            </a:r>
            <a:br>
              <a:rPr lang="es-ES_tradnl" altLang="es-CO" sz="1400" dirty="0">
                <a:latin typeface="Arial" charset="0"/>
              </a:rPr>
            </a:br>
            <a:r>
              <a:rPr lang="es-ES_tradnl" altLang="es-CO" sz="1400" dirty="0">
                <a:latin typeface="Arial" charset="0"/>
              </a:rPr>
              <a:t/>
            </a:r>
            <a:br>
              <a:rPr lang="es-ES_tradnl" altLang="es-CO" sz="1400" dirty="0">
                <a:latin typeface="Arial" charset="0"/>
              </a:rPr>
            </a:br>
            <a:r>
              <a:rPr lang="es-ES_tradnl" altLang="es-CO" sz="1400" b="1" dirty="0">
                <a:latin typeface="Arial" charset="0"/>
              </a:rPr>
              <a:t>MUY </a:t>
            </a:r>
            <a:r>
              <a:rPr lang="es-ES_tradnl" altLang="es-CO" sz="1400" b="1" dirty="0" smtClean="0">
                <a:latin typeface="Arial" charset="0"/>
              </a:rPr>
              <a:t>ALTO </a:t>
            </a:r>
            <a:r>
              <a:rPr lang="es-ES_tradnl" altLang="es-CO" sz="1400" dirty="0">
                <a:latin typeface="Arial" charset="0"/>
              </a:rPr>
              <a:t>	</a:t>
            </a:r>
            <a:r>
              <a:rPr lang="es-ES_tradnl" altLang="es-CO" sz="1400" b="1" dirty="0">
                <a:latin typeface="Arial" charset="0"/>
              </a:rPr>
              <a:t>Grupo de Riesgo IV:</a:t>
            </a:r>
            <a:r>
              <a:rPr lang="es-ES_tradnl" altLang="es-CO" sz="1400" dirty="0">
                <a:latin typeface="Arial" charset="0"/>
              </a:rPr>
              <a:t> Elevado, riesgo individual 	           </a:t>
            </a:r>
            <a:br>
              <a:rPr lang="es-ES_tradnl" altLang="es-CO" sz="1400" dirty="0">
                <a:latin typeface="Arial" charset="0"/>
              </a:rPr>
            </a:br>
            <a:r>
              <a:rPr lang="es-ES_tradnl" altLang="es-CO" sz="1400" dirty="0">
                <a:latin typeface="Arial" charset="0"/>
              </a:rPr>
              <a:t>		y comunitario. Agente patógeno que puede </a:t>
            </a:r>
            <a:br>
              <a:rPr lang="es-ES_tradnl" altLang="es-CO" sz="1400" dirty="0">
                <a:latin typeface="Arial" charset="0"/>
              </a:rPr>
            </a:br>
            <a:r>
              <a:rPr lang="es-ES_tradnl" altLang="es-CO" sz="1400" dirty="0">
                <a:latin typeface="Arial" charset="0"/>
              </a:rPr>
              <a:t>		provocar enfermedades graves a las personas </a:t>
            </a:r>
            <a:br>
              <a:rPr lang="es-ES_tradnl" altLang="es-CO" sz="1400" dirty="0">
                <a:latin typeface="Arial" charset="0"/>
              </a:rPr>
            </a:br>
            <a:r>
              <a:rPr lang="es-ES_tradnl" altLang="es-CO" sz="1400" dirty="0">
                <a:latin typeface="Arial" charset="0"/>
              </a:rPr>
              <a:t>		y a los animales y que puede propagarse fácilmente </a:t>
            </a:r>
            <a:br>
              <a:rPr lang="es-ES_tradnl" altLang="es-CO" sz="1400" dirty="0">
                <a:latin typeface="Arial" charset="0"/>
              </a:rPr>
            </a:br>
            <a:r>
              <a:rPr lang="es-ES_tradnl" altLang="es-CO" sz="1400" dirty="0">
                <a:latin typeface="Arial" charset="0"/>
              </a:rPr>
              <a:t>		de un individuo a otro directa o indirectamente.</a:t>
            </a:r>
            <a:r>
              <a:rPr lang="es-ES_tradnl" altLang="es-CO" sz="1200" dirty="0">
                <a:latin typeface="Arial" charset="0"/>
              </a:rPr>
              <a:t>	</a:t>
            </a:r>
            <a:endParaRPr lang="es-CO" sz="1200" dirty="0"/>
          </a:p>
        </p:txBody>
      </p:sp>
      <p:sp>
        <p:nvSpPr>
          <p:cNvPr id="5" name="4 Rectángulo"/>
          <p:cNvSpPr/>
          <p:nvPr/>
        </p:nvSpPr>
        <p:spPr>
          <a:xfrm>
            <a:off x="7236296" y="2492896"/>
            <a:ext cx="792088" cy="3600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a:off x="-1332656" y="-2434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Rectángulo"/>
          <p:cNvSpPr/>
          <p:nvPr/>
        </p:nvSpPr>
        <p:spPr>
          <a:xfrm>
            <a:off x="7236296" y="4221088"/>
            <a:ext cx="792088" cy="36004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46568627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98981" y="697051"/>
            <a:ext cx="4541628" cy="584775"/>
          </a:xfrm>
          <a:prstGeom prst="rect">
            <a:avLst/>
          </a:prstGeom>
        </p:spPr>
        <p:txBody>
          <a:bodyPr wrap="none">
            <a:spAutoFit/>
          </a:bodyPr>
          <a:lstStyle/>
          <a:p>
            <a:r>
              <a:rPr lang="es-ES" sz="3200" b="1" dirty="0">
                <a:latin typeface="AR CHRISTY" panose="02000000000000000000" pitchFamily="2" charset="0"/>
              </a:rPr>
              <a:t>Entornos comprometidos </a:t>
            </a:r>
            <a:endParaRPr lang="es-CO" sz="3200" dirty="0">
              <a:latin typeface="AR CHRISTY" panose="02000000000000000000" pitchFamily="2" charset="0"/>
            </a:endParaRPr>
          </a:p>
        </p:txBody>
      </p:sp>
      <p:sp>
        <p:nvSpPr>
          <p:cNvPr id="3" name="2 Rectángulo"/>
          <p:cNvSpPr/>
          <p:nvPr/>
        </p:nvSpPr>
        <p:spPr>
          <a:xfrm>
            <a:off x="1043608" y="1772816"/>
            <a:ext cx="6480720" cy="1754326"/>
          </a:xfrm>
          <a:prstGeom prst="rect">
            <a:avLst/>
          </a:prstGeom>
        </p:spPr>
        <p:txBody>
          <a:bodyPr wrap="square">
            <a:spAutoFit/>
          </a:bodyPr>
          <a:lstStyle/>
          <a:p>
            <a:endParaRPr lang="es-ES" dirty="0" smtClean="0"/>
          </a:p>
          <a:p>
            <a:endParaRPr lang="es-ES" dirty="0"/>
          </a:p>
          <a:p>
            <a:endParaRPr lang="es-ES" dirty="0" smtClean="0"/>
          </a:p>
          <a:p>
            <a:endParaRPr lang="es-ES" dirty="0" smtClean="0"/>
          </a:p>
          <a:p>
            <a:endParaRPr lang="es-ES" dirty="0"/>
          </a:p>
          <a:p>
            <a:endParaRPr lang="es-ES" dirty="0" smtClean="0"/>
          </a:p>
        </p:txBody>
      </p:sp>
      <p:sp>
        <p:nvSpPr>
          <p:cNvPr id="4" name="AutoShape 6" descr="data:image/jpeg;base64,/9j/4AAQSkZJRgABAQAAAQABAAD/2wCEAAkGBxQSEhUSExQWFRUXFhUYFhQWGBgXFxgXFBkYHBYaFxUYHSggGhsnHBQVIjIhJSkrLi4vFx8zODMsNygtLi0BCgoKDg0OFw8QGiskHRwsLSwtLCw0LDUrLSwsLCwsLCwsLSwsLCwtKysuLCwsLSwsLCwsLCwsLCwsLC4sLCwsLf/AABEIAKsBJgMBIgACEQEDEQH/xAAcAAEAAgMBAQEAAAAAAAAAAAAAAwQBAgUGBwj/xABCEAACAQIEAwUEBwYFAwUAAAABAgMAEQQSITEFE0EGIlFhcTKRsdEUQmKBkqHBByNSctLwM4LC4fEVU7IWJHOTov/EABkBAQEBAQEBAAAAAAAAAAAAAAABAgMEBf/EACMRAQEBAQADAAIABwAAAAAAAAABEQIDITESUQQTQWFxkcH/2gAMAwEAAhEDEQA/APq1KVrKxCkgFiASFUXJt0AFacXlO1+MzOsQ2UXb+ZtvcPjXnqvz8PxDsWaGXMxJPcbc/dUsHZ3EvtCw/msv/kRXSZHi6nXXW45dS4bDtIwRFLMdgP70HnXquH9hnOs0gUfwpqfxHQe4167hvC4oFyxIF8Tux9WOpqXuOnH8P1fvpzOzHZwYYZ3s0pGp6KPBf1Nd+lK5269vPM5mQpSlRopSlApSlApSlApSlApSlApStJJALX6m2gJ8+npQb0qPnDwb8LfKnOHg34W+VBJSo+cPBvwt8qc4eDfhb5UElKj5w8G/C3ypzh4N+FvlQSVGj28dz0Piac4eDfhb5U5w8G/C3yojYOPEVtURlB3B/C3yrXMOmYf5Wt7rUNT0qD6RbcH1ytb4aVtzh9r8LfKi6lpUfOHg34W+VOcPBvwt8qCSlR84eDfhb5Vig5NXuHxfW+4frVONMxAFddFsLDpVrHMbUpSo2UpSgUpSgUpSgUpSgUpSgUpSgUpSgUpSgVHLuv8AN/papKjl3X+b/S1BJSlKBSlKBSojN0UXP5D1PyvTIx3a3kvzP+1BLSo+QOuvqSfjT6Ov8K+4UElKj5A6aehI+FYyMNjfyb5j/eglqMrbb3fLwoJehFj57H0P9mpKDCm9ZqN9NenX51nmr/EPeKDelYBrNBUwENhmO529KtM1hc6AbmsgV8g/b72meJI8DG2USqZJyDYmMGyJ/KzBif5LbE0STHe45+2Dh+HcohkxBGhMKqUB/wDkdlDeq3FS9nv2s8PxTiMs+HcmyicKqsT0Eisyj/MRX5szDxFbKubQC/jbXTzor9m0r5f+wntQ+Jw8mFlbO2Hy5GJuTE9woJ65SpHoVFfUKBSlKBSlKBSlKBSlKBSlKBSlKBSlKBUcu6/zf6WqSo5d1/m/0tQSUpSgwzWFztUWUtvovh1Pr8vf4UXvG/1R7Pn9r5e/wtNRGALVmlKKUpSgUpSgixUqqpZ/ZA1v8Lda8viuOObhCUXp1b3/AN+tdjtJCzQ936rBiPIA/O/3V5GvP5u7Lkc+7W8srNqzFvUk/GtLV0IsLGQha6ZidCw7wC7g27oLaa1Xx0AR7DayncG2YA2uNDvvXC836xiFJCNiR6G1K1pU1H0Ovhf7dIng4hhsXlzK0BjW9wM8ZkvdgbjSdTpY906jevuleQ7Zjh+ORsDiJVD5u6w3ikGgIa2UHUggnUEg19GO96k+1+fV7Vzi3dh0va8Z6/5ug0Hl91tI+0swN7Rk2I1D7MQdg4GmUAeWm2leg43+yjiMDkJEMQnSSJlFx5xuQwPkLjzqTgH7JOIYhxzUGFjv3nkKs1vsxoTc+pWjT1X7BVkmnxmLcAArFFcCwLC7EDXouT8Qr7NXL7N8CiwOHTDQCyINz7TMfaZj1Yn/AG0rqVEKUpQKUpQKUpQKUrGYXtfXw60GaUpQKUpQKUpQKjl3X+b/AEtW7NaoZXF1/m/0tRKnqKbWy+O/8o39+331IDUcWpY+dh6Lp8c1FSilKUClKUHP47xUYWLmlHku8UaomXMzzSLGgGdgo7zjciqGA7VwyKHb90uSdn5jIGQ4aURSAqpIYBjbMpI28RVvtJwZcZCIHIyc2B2DLnVlhlSQoVJGjBMv+bY7V56TsFdFjE9ljinjhAjIyLJiYZ4QSsgJEfIVNCpYdVoPRw8ew7mMLKrGTNkAuScjZXuALrZu6c1rHTeoou0+EZXZcRGQgDMc2ys2VT5gtoCNzteuQnZB82HYSxo0Tu8jxpMHkDvmdM7zt3G0DZ89zcjKbW4vBuymIclGZo1ghwceGkliUEtg5mkQPEshzgARhmzLmucoW16D2sPH8M5jCyqxlzZAtyTkbK9wBdbMQpvaxNt6jx3AI3N17h8tV/D8q5EXZGQSQymdBIk0k0siRujPzWDNElpbLCcqgq4e+W++o9dUvMv1LNebn4VidLOGttrYi2nUeFUm4POzG63O5JYdfv8AL8q9jUUmjA/cfv2/MfnXO+Hm/tm8R5eLs/KRfuj1J/QUr1UW33t8TSn8nk/CN6+PYzsbi+c0YjLAsbSXGUgn2ib6eY39a+w0rvz1eWPN4OfLm/0Q4SIpGiE3Kqqk+NgBepqUrLsUpSgUpUU0wUfD9fuoJCa1MgqsZifS/p+f9218BeCbEBRf9D4D6vTQj0BA3agvRtf1+HzrdmA3NvWuFHiHKPJnZI1Nhy1VpHa4BtnBUDMctrXuCbgWAr4THwZc2LsuYEpLiDEVKg7K2VUBsVOgsQb3axsE/a9cTy0bCmMvmKZZXkSImT2WYxd42YAZdjnN+hFRESB5IsiGRlMxMShURlUlScz5sxKH2R0G29czA8XgOIv9Kg5EbZrRTRyCRyDkAiiJy2vfYElRvvXYx+PRleZMPOQUKyymMowiTNcLFMVck3NiFtrfWwBD01as1tOp2/vwrk4DjizBmXQA2IIsy6Ai4O1wQwOxUhhca1ZjlJuep6/L+/iTQX6wDeoUa5sPv8Sfu/vp0qegUpSg0fdfX9DWJd1/m/0tWX3X1/Q1iVToRbQ31NuhHh50RlDZfQfCsQCyjxsL+vX86isxDLZev1j1/wAvnVkUClKpcW4mmGj5smbLmRAFUuxaV1RAFXUksyj76KcakK4eZlJBEUhBG4IU2Ir5z2Z49JnhRnaa80XdGIecDPgcRIRzu6WZmj1icELdSNwR9CwPGYJ41dZFyvmAV+410zB1Mb2YEGOQEEaZG8K2jxeGVEdXhEbNaNgyBGdriyEaFjqNNaDxGF7TzYjkB5Imztw+fNh8y5BiJWBgku5zaJv3b966i1Qp20nVXmvCedFzbWc/QyuIigy4gcwghRKzNbJrDJ43HvsPLh7uEMN1kGcKUuJCdM9tnv461FjeRlZOYkTTEoHQxrIzrcELmBDuLHQg9big8XN2wlVpJf3Uxgh4iVaMyLG/0YYQhigcgi8rXOpABsdTe3xbtXiIDbm4aTl4eOYlUYfSmkmdOVhxzTlYZFG73aRNB17/AGfiw8McaB/3k2aW0zIZ3Mli5IXTYKLIMoCgDQCrkTYX2V5H7m7WGT90De7WHsXsddNjQcTgvaCWSWWKV4Y3TEKuQqLNDJzuVypFlYO7LFexCkZWuuxr1lc+LEYUBCrQAStmjsUHMfxS3tt5i5roUCo8R7JPhr+HX9KkqPEmyMfsn4UGYtvvP5k0rMYsAPIUoNqUpQayPboT6VBNjVRS73VQLkkfLUk7ADU1Zryna3ieTF4DDkqqSvM+Z/YzwIvLVr+chcfajX7g7MvE2Vow0LBZWKqRYsGCM4zoPZBCNrc9AbXpLxqJXCNmDEgZba3OwOuhN9L718/wnHcVLIIGSSPEM0mWcEcp4Q5DGLP3e9mjjRlBsZFYki6n02LaOPDzRxxMwKyQmYAMM7Ah9L5yitfMQDqGJuQxoOxNxAqTaOZr/YO1tr/l99UJsa7G5hm8v3baDS233HTwNr5Vv3sLMrorIwdSNGBBBHjcb1Q7QyuI8iScgvdfpFgwi09qzaX2Avpr6XCvh8WttY5t9hE+w6HTxAJA8ANhXK41jHBAjila+UJmQgs5vpdra7n72NwBVfBdmsRGMkeIURuJScRHcSIT/h/WyyBVAF2BJJJ0tr3sNhWNhG7kZADipCHdgbf4SnurfQlrAaCyndQoTwNGsGFzG9meUgm4Z+Y+dbDWxSXKDoCUOuUAz8LiN8qBUcoCzhQbWt3QTtGLlVUW9gm46yv2ZBIYzzMw2L8t7X3sxTOL7d1hXE4/hHwnIlWSXMS8NogjDK4SwEcr52sIVNs5Pda29qCxiTIJonLF2hmAVrLfJK6QzIxAF0/fRuOoMQve169bNMqqzMdFBLdbAC5uPQV8zxIkiYwEqikQvDIbhSHkjYHkgmVpC8KrkF7XJLd6u9wblXMc0skr+1LIzKkIclVeJYw5uLyBCe/vYuTQVuEuUcRcuUBIgpVUd1TK7mFGZVKiQRNFcXuBl3sK74xtvqTevKkHW38OnXzC+ZqrLKmDeJo2maOQy54/3k2+aTm63Kd7S9wDzBfW1dqDH8xc0algdiGS33kMSPdQUsNimsTlkU2FgYn623AGlvDxFr2AJvLjl2tJ6mKT+mt/3m/cH2e83/60t7q1+lkaOjA/ZBdT6FRf3gUGy4xT0f8A+uQfFamVr+PuI+NV/pTf9mT3x/DPU0EwcZhtqPAgjQgg7G9Bl919f0Nb1o+6+v6Gt6DRtCD46H9P199b1hluLVhG8dxvQbVyO1XCDi4BCGy/vsO5OZkOWGaOR8rp3lbKhAItY21G9delB4/iPYdGEqRBEVsG+HjLXdleR5GdmLXLBjJ3je7Xa+9aYHs1PHJDiAkRcPOZInmd1tOIVMkcnJFnAg9nIAc7a3JJ9nSg8E/ZPFs0srPC0hbCsneYBzhcWcQuYiMcsMGy2AbKbm7Xq3wrs1iIZkmIgkLHFiQFnHLGJxLT5oTkOY97KVOW+VTcW1p8I49i0wsuKdMRN+8AHMWHlLHzXV5IlwytMyqqgkOLnS3U1cHaSYnEm8HKCYbkOjSMWbEgZSFWJi181wADsotqSAo4TsROiwxXhZQnDhJNduZGeHsrWhGXvK5XclcudjZr2qaTsPJy8qtGp5WJUkXGZ5cVHOuY5fZshUnX2tjSDtrLkQrApVY4WmLSsGBfEvh2Cgx943jZrtl8CAaw3ayUzrIwjiw4j4kVBkPeODkjjzTAR3TvBiMuawfUXtcJ8N2YmSTDSoqROjytM/OaTuSyB5IwhhUPnKg5u4VbUX6+0ryWB7VTSvFEsCZ3mmjcs8iKqwcti4V4w9yknskDvaXtrXraBUGL1BHj/wAD8yPzqZjbWqONltYfWY3PkF2/Mj86Jb6MXidbKdutKp0queu3SlKjqVDisJHKAsiI4BDAOoYBhsQCNx41NVSfG2Yqqlyou1rWW+wNzud7D8ri4cftBj1hxeFMpCxMJV5jECMP3CiliQAx3F9+WQNbA08FxWXCLaWMy4ZbhMVCCwIsCDIg7wvc3cZkJBJKDSrv/qBpm5MMXLkN7fShywQpFysQOd/cB57AzSYLFSjLJKI1O5gezW8AWiuL+RB8CKCDD4aKQfScLIUd7teOxSQd3eMHJJsozjxNmFzVl+Ockf8AukMdgTzUDSRHLcn2QWU2F7EWN7Ak3A4//pjD4YZYJ+RKSSFBaRZGNyTJA7s8jEnVgwfTRhrWuF7V8thDjkEZ+q5YZWSw79ms8Y1H+Kq72DOdSF7ieDkmXPh4EQFlZi/deYLZgMqG1joO+b76DQ1yeIdqZTPHCqOshfLkAu2bK11ja2U3AzEvYKEYm5yg3uJ4IKBFhGu0jE8gtaEKRe5Uaxi19tDmJKvopvdmMBAVXEJmMgUx99lPK1/eIqR2iTvDUoBmsNSLUHL47g5oYQxnc4iUiKKNZJwjTS6gH957KgMxZQpCoxA6VLwGKedcRBNOTEUCxSxEpIMwN2uZJHSQDIRmbXNfKNRXZ7RYe6xTBS7YeVZQACTlKtHLYAEsRFLIQo3IAqhwpUiOSDEI6HMYxYsV5hzElkJD62AvYja5vagp8fijjwqRYgviJYVBSdVVZRIP8NlCnRiQBYe1a1jeqGK4QOeeWTCrR4bmXJIiVVxbzA5msntQnTYlDbrVfF8GaTFoGWRiBmL6M0g/hUuvLjU3uxFvAAnb1M+OhiiMbRBSSU5IVczM+pUBfaJBDXG++ljYN+DcRjLtFHDMADlaaRbZjYFbh25uU3YKxXL3CAdgeZxrgeIZ5JEOGAZlvJPEHYQn21FtyNQM2mvleuxheHSNEhldo5wGHMjIzBSxKq2YMrkLlBJB1BI3rf8A6XJ1xeII8LYdb+pWEH3EUHlP+nTTHn4NBg+WzLy5AsGYox/eFocwkj3XI4tdSfA167g2PeVSJI8rKFzOtzE5I15TMAzL5lQNdCa2h4ewNnlaVRqAyqGJ19tlADAaWFhtqT0t4lyqMRa4UkX2uBpfyoI8ezhO5e9xewBYLfvFQdCQP+DsYsHiIgAoYgkk2kDIzM2pNnAJJ16VjCwMyq5lkuQD9QbjbLlt+V6kfDM2jspW6mwUg90gi5zEbgbAUE77r6/oa3rR919f0Nb0CtHXqN/j5VvSgwrXrNaMvUb/AB9ayr9Nj4fLxoNqUpQchOy+DAcDDQqJCDJlQDORcjNbf2m/Ealn4BhnJLQRklEQ90exE2aMeisAR4W0rpUoOfFwLDKuVYIlWyrlCKBlRzIosBsHZmA8STUZ7OYTNI/0aHNIHEjZFu4k/wAQNpqG6+PWupSgo4ThEEVjHEiFSxBVQCC4Ac38TlW562q9WGYCtMt99vD5/Kg1d/rHYbedcnOWJc9dvQbfqfvqxxGbMcg2HteZ8PnUFVz6u1sopWDSqjsq16zVJWtU8c3jWXTTGQl43RWKFlIDjdSRoRXmuM4YcsRzLHHbVWLMIJGYqGLE2PO0NldrHNu2tvV0or51w3gkszKTISpWMctU5kUliM8kzvnRgVDWVXY3IIYdPSjgctwOaAL6kHEHT7EbTFVPhfMB4GvQUoOZHwKIfx+dpHQE+JSMhfyq3hcBFECI40QNqwVQMxO5NhqfWrFKDhydmUUlsPJJhiQRaLIUsbXAjlRlQXF+4F1JPU1UwfAcVA6lMUJUUABZls7AX7rSJ072ndsull3v6elBTg4gLhZFMTk2CtazHX2HGjbE29q24Fb4/BiRd8rDVWtex8x1B6j3EGxE0sQYFWAYHcEXB9Qaq/Rnj/wmuP8AtyE2/wAsmpX0OYdBag5p+naDlYZspJDSSN4GxVljJvrbVRodz134XwZxiJMXOymRlVERLlIlAGazNYszHdrDQAAbk9eCbMPZZT1VhqPvFwfuJrXHYtYkaRr2HQakkmyqo6sSQAOpIoJ6hnxKp7R16KLlj6KNT9wrmLw+WcZsS7IDth4XKgDoJJVszt42IXW1mtmNrh3BcPAS0MMcbG92VAGN7Xu25vlXfwFBvGjyd5yUXpGCAfV2Gt/JTp59M/8AT0652B3DO7KfIqTYjyq3SgUpSg0fdfX9DW9aPuvr+hregUpSgVhlvvWaUGmUjY38j8/+aZ/EH41vSg05g/5BFOYPH3a/Ct6UGnM8Afdb401Pl+Z/v31gzKPrD31jmk+ypPmdB+evuFEbqgHzqviMR3Tl2/i/p8fWpeVf2jfyG33+P96VSx0l2t0Hx60S30qgWrYUAoTWnNg0oTSgvUpSo6N45SPSrKteqdZVrUNXKVrG962qNFKUoFKUoFKUoFUeLaCNz7KSKz/y2ZQT5KzK1+mW/Sr1YIvoaDNKoLhXiFoSCvSOQmw8lkFyq+RDW2FgLVYwruQeYiqfssXBHqVX4UE9KUoFKUoNJNx6/oa2zChFYyDwFBnMKZhWMg8BTIPAUGcwpmFYyDwFMg8BQZzCmYVjIPAUyDwFBnMKhZVL6gHQb2PU1LkHgK0eAE3vbS2gH6iiNxYbWrOYVFyPtH3L/TTkfaPuX+mg3dtDbfpVFcGepFW+R9o+5f6acj7R9y/00SzVf6H9r8v96z9CX+I/lU/I+0fcv9NOR9o+5f6apjk8Y7PpiFCGWRADfuFQSbWFyR5mldbkfaPuX+ms1Z1Yx14eOrtivSlKjZSlKADarUcl6q0BtQlXaVpG963qNFKUoFK1LjxrUzCgkpUJnHhWPpHlRNT0qucR6Vp9JY7ADzPyoat0qpzD1JP32+FZDjwP4jQ1apVYMv2vefnWwK+J97fOhqelRhR0J99/jRlt9Yj1t8qKkpVGXiMa7zJ7wT7garvx6IfWB+5h7rjX7quM/lHWpXBPaiO9lR2J0FgNT5XN/wAq7WHdioLLlJ+re9vU+NMJ1L8cztPLKsSiF+W7SIuewayk96ytoTYG3nXLwkmKMsLCZ2jz5ZFdYu8pVrFWVFIswW/r0tr3eMcLTEx8ty6jMrBkOVgyG6kN01FMPw0LlJd2K7Fsuu+4VQNjV2+vfr3sz/pZ99e/WXf9+mrcbgDFTIAVNmuDofM2sKkwfFIpTlRsxy5tiO7prcjzFc6fgCu7SNnJY698beHs6C3T/mkXAcoKq8gBAUgOoBUX8E/u5reePPt1yl8u/JjoYbi0MjZUcMdR11I3sbWOmtRHj2HzFOYMwJBADE3U2Ow6GqeG7LRJqrSKbg6Mu4Ohvl386kxHZuN75pJSTucwufK+W9vLarni37cTfNnya6uGxCyKHQ3U7H0NuvpUtc2ZXiiKREsyquUvdibsb3yi+21gdhoaqpjsQ9lyFL2zN3e7mKZbakEgF7+g8r8O7Jtj0cy3JXcpXCfE4hRf2r3v3VOQK4XMFBBYlMzWv0NvCupw2V2jBkFn71xa2zEDS5toAbXO9Z47/Kbmf5a65/G4s0pStsqVKxVmJBbaqyr1kIfCrYFZqLiryj4U5Jq1ShiusbDWp6zUc50oI2mPSoyxNYpVQpSlApSlBo2pt4a/L4Gt60G59B+tQcTmKRsymxA0O/xon91qqk/EYk9p19BqfcK8fPjJJPbdj5X0921Q1r8XG+b9R6ebtHGPZVm9bKPnVGbtHIfZVV95NcalXI53ydVdk4pM+nMb0XT/AMarub6uxJ8L3P3k7VmfSwGgKqT53Avc1DRm39t+ZbYW8+vv+Vq0JpW0Iuyg9SPjVR63szwkIolcd9h3fsqf1Nd+gFK5WvdzzOZkKUpRopSlApSlBi1YyDwFbUoNTGPAe6tgKUoFKUo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8" descr="data:image/jpeg;base64,/9j/4AAQSkZJRgABAQAAAQABAAD/2wCEAAkGBxQSEhUSExQWFRUXFhUYFhQWGBgXFxgXFBkYHBYaFxUYHSggGhsnHBQVIjIhJSkrLi4vFx8zODMsNygtLi0BCgoKDg0OFw8QGiskHRwsLSwtLCw0LDUrLSwsLCwsLCwsLSwsLCwtKysuLCwsLSwsLCwsLCwsLCwsLC4sLCwsLf/AABEIAKsBJgMBIgACEQEDEQH/xAAcAAEAAgMBAQEAAAAAAAAAAAAAAwQBAgUGBwj/xABCEAACAQIEAwUEBwYFAwUAAAABAgMAEQQSITEFE0EGIlFhcTKRsdEUQmKBkqHBByNSctLwM4LC4fEVU7IWJHOTov/EABkBAQEBAQEBAAAAAAAAAAAAAAABAgMEBf/EACMRAQEBAQADAAIABwAAAAAAAAABEQIDITESUQQTQWFxkcH/2gAMAwEAAhEDEQA/APq1KVrKxCkgFiASFUXJt0AFacXlO1+MzOsQ2UXb+ZtvcPjXnqvz8PxDsWaGXMxJPcbc/dUsHZ3EvtCw/msv/kRXSZHi6nXXW45dS4bDtIwRFLMdgP70HnXquH9hnOs0gUfwpqfxHQe4167hvC4oFyxIF8Tux9WOpqXuOnH8P1fvpzOzHZwYYZ3s0pGp6KPBf1Nd+lK5269vPM5mQpSlRopSlApSlApSlApSlApSlApStJJALX6m2gJ8+npQb0qPnDwb8LfKnOHg34W+VBJSo+cPBvwt8qc4eDfhb5UElKj5w8G/C3ypzh4N+FvlQSVGj28dz0Piac4eDfhb5U5w8G/C3yojYOPEVtURlB3B/C3yrXMOmYf5Wt7rUNT0qD6RbcH1ytb4aVtzh9r8LfKi6lpUfOHg34W+VOcPBvwt8qCSlR84eDfhb5Vig5NXuHxfW+4frVONMxAFddFsLDpVrHMbUpSo2UpSgUpSgUpSgUpSgUpSgUpSgUpSgUpSgVHLuv8AN/papKjl3X+b/S1BJSlKBSlKBSojN0UXP5D1PyvTIx3a3kvzP+1BLSo+QOuvqSfjT6Ov8K+4UElKj5A6aehI+FYyMNjfyb5j/eglqMrbb3fLwoJehFj57H0P9mpKDCm9ZqN9NenX51nmr/EPeKDelYBrNBUwENhmO529KtM1hc6AbmsgV8g/b72meJI8DG2USqZJyDYmMGyJ/KzBif5LbE0STHe45+2Dh+HcohkxBGhMKqUB/wDkdlDeq3FS9nv2s8PxTiMs+HcmyicKqsT0Eisyj/MRX5szDxFbKubQC/jbXTzor9m0r5f+wntQ+Jw8mFlbO2Hy5GJuTE9woJ65SpHoVFfUKBSlKBSlKBSlKBSlKBSlKBSlKBSlKBUcu6/zf6WqSo5d1/m/0tQSUpSgwzWFztUWUtvovh1Pr8vf4UXvG/1R7Pn9r5e/wtNRGALVmlKKUpSgUpSgixUqqpZ/ZA1v8Lda8viuOObhCUXp1b3/AN+tdjtJCzQ936rBiPIA/O/3V5GvP5u7Lkc+7W8srNqzFvUk/GtLV0IsLGQha6ZidCw7wC7g27oLaa1Xx0AR7DayncG2YA2uNDvvXC836xiFJCNiR6G1K1pU1H0Ovhf7dIng4hhsXlzK0BjW9wM8ZkvdgbjSdTpY906jevuleQ7Zjh+ORsDiJVD5u6w3ikGgIa2UHUggnUEg19GO96k+1+fV7Vzi3dh0va8Z6/5ug0Hl91tI+0swN7Rk2I1D7MQdg4GmUAeWm2leg43+yjiMDkJEMQnSSJlFx5xuQwPkLjzqTgH7JOIYhxzUGFjv3nkKs1vsxoTc+pWjT1X7BVkmnxmLcAArFFcCwLC7EDXouT8Qr7NXL7N8CiwOHTDQCyINz7TMfaZj1Yn/AG0rqVEKUpQKUpQKUpQKUrGYXtfXw60GaUpQKUpQKUpQKjl3X+b/AEtW7NaoZXF1/m/0tRKnqKbWy+O/8o39+331IDUcWpY+dh6Lp8c1FSilKUClKUHP47xUYWLmlHku8UaomXMzzSLGgGdgo7zjciqGA7VwyKHb90uSdn5jIGQ4aURSAqpIYBjbMpI28RVvtJwZcZCIHIyc2B2DLnVlhlSQoVJGjBMv+bY7V56TsFdFjE9ljinjhAjIyLJiYZ4QSsgJEfIVNCpYdVoPRw8ew7mMLKrGTNkAuScjZXuALrZu6c1rHTeoou0+EZXZcRGQgDMc2ys2VT5gtoCNzteuQnZB82HYSxo0Tu8jxpMHkDvmdM7zt3G0DZ89zcjKbW4vBuymIclGZo1ghwceGkliUEtg5mkQPEshzgARhmzLmucoW16D2sPH8M5jCyqxlzZAtyTkbK9wBdbMQpvaxNt6jx3AI3N17h8tV/D8q5EXZGQSQymdBIk0k0siRujPzWDNElpbLCcqgq4e+W++o9dUvMv1LNebn4VidLOGttrYi2nUeFUm4POzG63O5JYdfv8AL8q9jUUmjA/cfv2/MfnXO+Hm/tm8R5eLs/KRfuj1J/QUr1UW33t8TSn8nk/CN6+PYzsbi+c0YjLAsbSXGUgn2ib6eY39a+w0rvz1eWPN4OfLm/0Q4SIpGiE3Kqqk+NgBepqUrLsUpSgUpUU0wUfD9fuoJCa1MgqsZifS/p+f9218BeCbEBRf9D4D6vTQj0BA3agvRtf1+HzrdmA3NvWuFHiHKPJnZI1Nhy1VpHa4BtnBUDMctrXuCbgWAr4THwZc2LsuYEpLiDEVKg7K2VUBsVOgsQb3axsE/a9cTy0bCmMvmKZZXkSImT2WYxd42YAZdjnN+hFRESB5IsiGRlMxMShURlUlScz5sxKH2R0G29czA8XgOIv9Kg5EbZrRTRyCRyDkAiiJy2vfYElRvvXYx+PRleZMPOQUKyymMowiTNcLFMVck3NiFtrfWwBD01as1tOp2/vwrk4DjizBmXQA2IIsy6Ai4O1wQwOxUhhca1ZjlJuep6/L+/iTQX6wDeoUa5sPv8Sfu/vp0qegUpSg0fdfX9DWJd1/m/0tWX3X1/Q1iVToRbQ31NuhHh50RlDZfQfCsQCyjxsL+vX86isxDLZev1j1/wAvnVkUClKpcW4mmGj5smbLmRAFUuxaV1RAFXUksyj76KcakK4eZlJBEUhBG4IU2Ir5z2Z49JnhRnaa80XdGIecDPgcRIRzu6WZmj1icELdSNwR9CwPGYJ41dZFyvmAV+410zB1Mb2YEGOQEEaZG8K2jxeGVEdXhEbNaNgyBGdriyEaFjqNNaDxGF7TzYjkB5Imztw+fNh8y5BiJWBgku5zaJv3b966i1Qp20nVXmvCedFzbWc/QyuIigy4gcwghRKzNbJrDJ43HvsPLh7uEMN1kGcKUuJCdM9tnv461FjeRlZOYkTTEoHQxrIzrcELmBDuLHQg9big8XN2wlVpJf3Uxgh4iVaMyLG/0YYQhigcgi8rXOpABsdTe3xbtXiIDbm4aTl4eOYlUYfSmkmdOVhxzTlYZFG73aRNB17/AGfiw8McaB/3k2aW0zIZ3Mli5IXTYKLIMoCgDQCrkTYX2V5H7m7WGT90De7WHsXsddNjQcTgvaCWSWWKV4Y3TEKuQqLNDJzuVypFlYO7LFexCkZWuuxr1lc+LEYUBCrQAStmjsUHMfxS3tt5i5roUCo8R7JPhr+HX9KkqPEmyMfsn4UGYtvvP5k0rMYsAPIUoNqUpQayPboT6VBNjVRS73VQLkkfLUk7ADU1Zryna3ieTF4DDkqqSvM+Z/YzwIvLVr+chcfajX7g7MvE2Vow0LBZWKqRYsGCM4zoPZBCNrc9AbXpLxqJXCNmDEgZba3OwOuhN9L718/wnHcVLIIGSSPEM0mWcEcp4Q5DGLP3e9mjjRlBsZFYki6n02LaOPDzRxxMwKyQmYAMM7Ah9L5yitfMQDqGJuQxoOxNxAqTaOZr/YO1tr/l99UJsa7G5hm8v3baDS233HTwNr5Vv3sLMrorIwdSNGBBBHjcb1Q7QyuI8iScgvdfpFgwi09qzaX2Avpr6XCvh8WttY5t9hE+w6HTxAJA8ANhXK41jHBAjila+UJmQgs5vpdra7n72NwBVfBdmsRGMkeIURuJScRHcSIT/h/WyyBVAF2BJJJ0tr3sNhWNhG7kZADipCHdgbf4SnurfQlrAaCyndQoTwNGsGFzG9meUgm4Z+Y+dbDWxSXKDoCUOuUAz8LiN8qBUcoCzhQbWt3QTtGLlVUW9gm46yv2ZBIYzzMw2L8t7X3sxTOL7d1hXE4/hHwnIlWSXMS8NogjDK4SwEcr52sIVNs5Pda29qCxiTIJonLF2hmAVrLfJK6QzIxAF0/fRuOoMQve169bNMqqzMdFBLdbAC5uPQV8zxIkiYwEqikQvDIbhSHkjYHkgmVpC8KrkF7XJLd6u9wblXMc0skr+1LIzKkIclVeJYw5uLyBCe/vYuTQVuEuUcRcuUBIgpVUd1TK7mFGZVKiQRNFcXuBl3sK74xtvqTevKkHW38OnXzC+ZqrLKmDeJo2maOQy54/3k2+aTm63Kd7S9wDzBfW1dqDH8xc0algdiGS33kMSPdQUsNimsTlkU2FgYn623AGlvDxFr2AJvLjl2tJ6mKT+mt/3m/cH2e83/60t7q1+lkaOjA/ZBdT6FRf3gUGy4xT0f8A+uQfFamVr+PuI+NV/pTf9mT3x/DPU0EwcZhtqPAgjQgg7G9Bl919f0Nb1o+6+v6Gt6DRtCD46H9P199b1hluLVhG8dxvQbVyO1XCDi4BCGy/vsO5OZkOWGaOR8rp3lbKhAItY21G9delB4/iPYdGEqRBEVsG+HjLXdleR5GdmLXLBjJ3je7Xa+9aYHs1PHJDiAkRcPOZInmd1tOIVMkcnJFnAg9nIAc7a3JJ9nSg8E/ZPFs0srPC0hbCsneYBzhcWcQuYiMcsMGy2AbKbm7Xq3wrs1iIZkmIgkLHFiQFnHLGJxLT5oTkOY97KVOW+VTcW1p8I49i0wsuKdMRN+8AHMWHlLHzXV5IlwytMyqqgkOLnS3U1cHaSYnEm8HKCYbkOjSMWbEgZSFWJi181wADsotqSAo4TsROiwxXhZQnDhJNduZGeHsrWhGXvK5XclcudjZr2qaTsPJy8qtGp5WJUkXGZ5cVHOuY5fZshUnX2tjSDtrLkQrApVY4WmLSsGBfEvh2Cgx943jZrtl8CAaw3ayUzrIwjiw4j4kVBkPeODkjjzTAR3TvBiMuawfUXtcJ8N2YmSTDSoqROjytM/OaTuSyB5IwhhUPnKg5u4VbUX6+0ryWB7VTSvFEsCZ3mmjcs8iKqwcti4V4w9yknskDvaXtrXraBUGL1BHj/wAD8yPzqZjbWqONltYfWY3PkF2/Mj86Jb6MXidbKdutKp0queu3SlKjqVDisJHKAsiI4BDAOoYBhsQCNx41NVSfG2Yqqlyou1rWW+wNzud7D8ri4cftBj1hxeFMpCxMJV5jECMP3CiliQAx3F9+WQNbA08FxWXCLaWMy4ZbhMVCCwIsCDIg7wvc3cZkJBJKDSrv/qBpm5MMXLkN7fShywQpFysQOd/cB57AzSYLFSjLJKI1O5gezW8AWiuL+RB8CKCDD4aKQfScLIUd7teOxSQd3eMHJJsozjxNmFzVl+Ockf8AukMdgTzUDSRHLcn2QWU2F7EWN7Ak3A4//pjD4YZYJ+RKSSFBaRZGNyTJA7s8jEnVgwfTRhrWuF7V8thDjkEZ+q5YZWSw79ms8Y1H+Kq72DOdSF7ieDkmXPh4EQFlZi/deYLZgMqG1joO+b76DQ1yeIdqZTPHCqOshfLkAu2bK11ja2U3AzEvYKEYm5yg3uJ4IKBFhGu0jE8gtaEKRe5Uaxi19tDmJKvopvdmMBAVXEJmMgUx99lPK1/eIqR2iTvDUoBmsNSLUHL47g5oYQxnc4iUiKKNZJwjTS6gH957KgMxZQpCoxA6VLwGKedcRBNOTEUCxSxEpIMwN2uZJHSQDIRmbXNfKNRXZ7RYe6xTBS7YeVZQACTlKtHLYAEsRFLIQo3IAqhwpUiOSDEI6HMYxYsV5hzElkJD62AvYja5vagp8fijjwqRYgviJYVBSdVVZRIP8NlCnRiQBYe1a1jeqGK4QOeeWTCrR4bmXJIiVVxbzA5msntQnTYlDbrVfF8GaTFoGWRiBmL6M0g/hUuvLjU3uxFvAAnb1M+OhiiMbRBSSU5IVczM+pUBfaJBDXG++ljYN+DcRjLtFHDMADlaaRbZjYFbh25uU3YKxXL3CAdgeZxrgeIZ5JEOGAZlvJPEHYQn21FtyNQM2mvleuxheHSNEhldo5wGHMjIzBSxKq2YMrkLlBJB1BI3rf8A6XJ1xeII8LYdb+pWEH3EUHlP+nTTHn4NBg+WzLy5AsGYox/eFocwkj3XI4tdSfA167g2PeVSJI8rKFzOtzE5I15TMAzL5lQNdCa2h4ewNnlaVRqAyqGJ19tlADAaWFhtqT0t4lyqMRa4UkX2uBpfyoI8ezhO5e9xewBYLfvFQdCQP+DsYsHiIgAoYgkk2kDIzM2pNnAJJ16VjCwMyq5lkuQD9QbjbLlt+V6kfDM2jspW6mwUg90gi5zEbgbAUE77r6/oa3rR919f0Nb0CtHXqN/j5VvSgwrXrNaMvUb/AB9ayr9Nj4fLxoNqUpQchOy+DAcDDQqJCDJlQDORcjNbf2m/Ealn4BhnJLQRklEQ90exE2aMeisAR4W0rpUoOfFwLDKuVYIlWyrlCKBlRzIosBsHZmA8STUZ7OYTNI/0aHNIHEjZFu4k/wAQNpqG6+PWupSgo4ThEEVjHEiFSxBVQCC4Ac38TlW562q9WGYCtMt99vD5/Kg1d/rHYbedcnOWJc9dvQbfqfvqxxGbMcg2HteZ8PnUFVz6u1sopWDSqjsq16zVJWtU8c3jWXTTGQl43RWKFlIDjdSRoRXmuM4YcsRzLHHbVWLMIJGYqGLE2PO0NldrHNu2tvV0or51w3gkszKTISpWMctU5kUliM8kzvnRgVDWVXY3IIYdPSjgctwOaAL6kHEHT7EbTFVPhfMB4GvQUoOZHwKIfx+dpHQE+JSMhfyq3hcBFECI40QNqwVQMxO5NhqfWrFKDhydmUUlsPJJhiQRaLIUsbXAjlRlQXF+4F1JPU1UwfAcVA6lMUJUUABZls7AX7rSJ072ndsull3v6elBTg4gLhZFMTk2CtazHX2HGjbE29q24Fb4/BiRd8rDVWtex8x1B6j3EGxE0sQYFWAYHcEXB9Qaq/Rnj/wmuP8AtyE2/wAsmpX0OYdBag5p+naDlYZspJDSSN4GxVljJvrbVRodz134XwZxiJMXOymRlVERLlIlAGazNYszHdrDQAAbk9eCbMPZZT1VhqPvFwfuJrXHYtYkaRr2HQakkmyqo6sSQAOpIoJ6hnxKp7R16KLlj6KNT9wrmLw+WcZsS7IDth4XKgDoJJVszt42IXW1mtmNrh3BcPAS0MMcbG92VAGN7Xu25vlXfwFBvGjyd5yUXpGCAfV2Gt/JTp59M/8AT0652B3DO7KfIqTYjyq3SgUpSg0fdfX9DW9aPuvr+hregUpSgVhlvvWaUGmUjY38j8/+aZ/EH41vSg05g/5BFOYPH3a/Ct6UGnM8Afdb401Pl+Z/v31gzKPrD31jmk+ypPmdB+evuFEbqgHzqviMR3Tl2/i/p8fWpeVf2jfyG33+P96VSx0l2t0Hx60S30qgWrYUAoTWnNg0oTSgvUpSo6N45SPSrKteqdZVrUNXKVrG962qNFKUoFKUoFKUoFUeLaCNz7KSKz/y2ZQT5KzK1+mW/Sr1YIvoaDNKoLhXiFoSCvSOQmw8lkFyq+RDW2FgLVYwruQeYiqfssXBHqVX4UE9KUoFKUoNJNx6/oa2zChFYyDwFBnMKZhWMg8BTIPAUGcwpmFYyDwFMg8BQZzCmYVjIPAUyDwFBnMKhZVL6gHQb2PU1LkHgK0eAE3vbS2gH6iiNxYbWrOYVFyPtH3L/TTkfaPuX+mg3dtDbfpVFcGepFW+R9o+5f6acj7R9y/00SzVf6H9r8v96z9CX+I/lU/I+0fcv9NOR9o+5f6apjk8Y7PpiFCGWRADfuFQSbWFyR5mldbkfaPuX+ms1Z1Yx14eOrtivSlKjZSlKADarUcl6q0BtQlXaVpG963qNFKUoFK1LjxrUzCgkpUJnHhWPpHlRNT0qucR6Vp9JY7ADzPyoat0qpzD1JP32+FZDjwP4jQ1apVYMv2vefnWwK+J97fOhqelRhR0J99/jRlt9Yj1t8qKkpVGXiMa7zJ7wT7garvx6IfWB+5h7rjX7quM/lHWpXBPaiO9lR2J0FgNT5XN/wAq7WHdioLLlJ+re9vU+NMJ1L8cztPLKsSiF+W7SIuewayk96ytoTYG3nXLwkmKMsLCZ2jz5ZFdYu8pVrFWVFIswW/r0tr3eMcLTEx8ty6jMrBkOVgyG6kN01FMPw0LlJd2K7Fsuu+4VQNjV2+vfr3sz/pZ99e/WXf9+mrcbgDFTIAVNmuDofM2sKkwfFIpTlRsxy5tiO7prcjzFc6fgCu7SNnJY698beHs6C3T/mkXAcoKq8gBAUgOoBUX8E/u5reePPt1yl8u/JjoYbi0MjZUcMdR11I3sbWOmtRHj2HzFOYMwJBADE3U2Ow6GqeG7LRJqrSKbg6Mu4Ohvl386kxHZuN75pJSTucwufK+W9vLarni37cTfNnya6uGxCyKHQ3U7H0NuvpUtc2ZXiiKREsyquUvdibsb3yi+21gdhoaqpjsQ9lyFL2zN3e7mKZbakEgF7+g8r8O7Jtj0cy3JXcpXCfE4hRf2r3v3VOQK4XMFBBYlMzWv0NvCupw2V2jBkFn71xa2zEDS5toAbXO9Z47/Kbmf5a65/G4s0pStsqVKxVmJBbaqyr1kIfCrYFZqLiryj4U5Jq1ShiusbDWp6zUc50oI2mPSoyxNYpVQpSlApSlBo2pt4a/L4Gt60G59B+tQcTmKRsymxA0O/xon91qqk/EYk9p19BqfcK8fPjJJPbdj5X0921Q1r8XG+b9R6ebtHGPZVm9bKPnVGbtHIfZVV95NcalXI53ydVdk4pM+nMb0XT/AMarub6uxJ8L3P3k7VmfSwGgKqT53Avc1DRm39t+ZbYW8+vv+Vq0JpW0Iuyg9SPjVR63szwkIolcd9h3fsqf1Nd+gFK5WvdzzOZkKUpRopSlApSlBi1YyDwFbUoNTGPAe6tgKUoFKUoP/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5" y="1646583"/>
            <a:ext cx="2800350"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AutoShape 13" descr="data:image/jpeg;base64,/9j/4AAQSkZJRgABAQAAAQABAAD/2wCEAAkGBxQTEhQUEhQWFRUWGBoaGBcYGBgYHBYcFx4YGB8WGBwYHCggHxslHxcaIzIhJSkrLy4uHB8zODMsNyguLiwBCgoKDg0OGxAQGywkICU0LDQ0LSwsLCwsLCwsLCwsMiwtNCwsLSw0LCwtLCwvLSwvLCwtLDAsLCwsLCwsLC8sLP/AABEIAOIA3wMBIgACEQEDEQH/xAAcAAEAAgIDAQAAAAAAAAAAAAAABAUGBwECAwj/xAA+EAACAQMCBAQEBQIEBgIDAQABAhEAAyEEEgUxQVEGEyJhBzJxgRQjQlKRYqFygsHRM0NTseHwFTRjkqIk/8QAGgEBAAMBAQEAAAAAAAAAAAAAAAIDBAEFBv/EAC8RAAICAQMCAwUJAQAAAAAAAAABAhEDEiExBEFhgfATIkJRoTIzcZGxwdHh8XL/2gAMAwEAAhEDEQA/ANG0pSgFKUoBXMVxU7QWRte60Rb2gDnud52rAIMQrNPL0weYBAkjQ2rSBtQzb2EiykBgpiHdyCEnMLBbkYAIJsdHw3VX1Pk6K0qMZHp5YGFa+5bbjv1Pep+k0i6cK923+K11/wBaWz6tm4z5j85YnOf9zWRaTgeuuEPqdY9uf+XZxHtPIfwa0QwXzfkVyyUYte4PrLaEXNDZZcEwqFsZjdZcOB3gisfuWLbA+XvVxzRyDMc9rADOCdpAxiSRneGj0/lqF3u8dXMn+QKxTx94ZW7ba/aUC6mWgf8AEUc5/qHerMnS1G4kI5rdM1XFcVkWh0yX0e66M5RYuBAQcQ/nBgCu4ol2d4jHdvTS6jSldp/S4lW6EDB+4OCOlYy8j0pSgFKVyRQHFKUoBSlKAUpSgFKUoBSlKAUpSgFKUoBSlKAVa6lttjTptIkvdMkEPJ2BhHL/AIZEe1VVTtfJSx28uAfo9yR/egNleANKXW5rLubt5iAf2opiB2EiP8oqw8XeIfwlsBRuu3MIvT/EfbIx1r08Fup0VjbyCwfqCQf7zWEceuHUcTZFcI6ELaLfJuT1Q092kfWvSlLRiVcsypapuy5u8K4ooF5dSHf5ja5D/CARtP8AarzgHiJNRYd7g2NakXUPSBkwcwcjPWR0qJa8QXGtMxWL+n/+xZj5k6sk/Yj7jrNYv48QArqtO35eqTa8cmIg5/gSO4Pc1xy0LVFt+D9fmdrVsyn8MMwZyqgqzW0O7dtU3HADEKRI271g4Ic1F4ppvKRLZYEh7rbRGAdigmMgtsmD02nrXvo9Pd/Dg2hln3khgI8vCj5/3bjBXopByah6/h98A3bikhyxLSDmRJbacZYc4515xpK+lcxXFAKyXg+mLachLW43POtnMFiqpeBnEbNm6JgxWNVd6N/w9tLs+t3nYCA3lhXQtOdu7zGAkfpnIoClNcV7am0FiDIIkGADzIyATGQf7V40ApSlAKUpQClKUApSlAKUpQClKUApSlAKseHXEZTausFUyyvtna8QJIzsMAHnHOKrq5mgL/hXHdToWKrBU/oY70bMbkKmCCR8ymDHWqnWa1rl17pwzsWxiCTOPpXtouKug2EJctiYS4u5VJGSvVTyJ2kTAmYqbodQjlLdvTWluENuuMbjqBBJuFZKqFA3TBACmcTUnJtUcpXZEPHL/mLcNxvMRdobrtHQ9xnrUdLtxlFoFmG6VQSfUcSB3+lSbOlbVakW7FsBrrwiDks+8DAGSYFfQ/g3wVp9BbXaqvej13iPUSeYWflX2HYTNThGUyM5KJom34E4gybxpLu3nyAP2Und/aqW9ZuWWKurI3IqwKmPcHpX1qGB6g1jvjnwrb1+ndCq+cqk2rkZVuizz2nkR9+gqyWDbYrWbfc+btdZGHQHy35czsPW2WIEkc/oR1modWmhO03LF4bd0r6seVdU4aSMZG09IOYgEV9+0yMVZSrKSGVgQVIwQQcgg4isxeedZFxW+DevkIttbiq43LkK6oyhQDAkMD95rHat3h7VlhlkJtPI6ElkM5kwWH0QQMVGStF2CbhNNer2PO5nSL6hCXmhYz+YiS09vygKrKuLOni3qbZA3KqOpZYchXCkLiRIubj7Ie1VFSTvcrlFxbi+UcUpShEUpSgFKUoBSlKAUpSgFKUoBSlKAUpSgOyKSQAJJwAOZJ6CrnRcKuguo8tndHVQGVm3IV3IsT+ZtOI5gkAmYqr0Wqa063EjcpkSAw+4OCPardHRSHG9dNdYBtuDauJDek5+UtI7qY5gkAS/hvxi3pdfZuXh6DKFv2b8b/cDr7TX0Px9Lraa8NPHmm2wSe5GI9+32r5m4vpiSzwN6kC6FJYEmIvgxG25MzJ9R6BlFbr+EPin8VpfJuNN7TgDPNrfJW9yOR+3er8MvhKcsfiJfw48HJorZus4vai789wElR/Qs8zPMnM9qzOsX8QceXhll7l1bl1GuEpGzncJPljqFETLSfVjsO3hDxJf1ks+jexaj0u7ZeeULE/flV8Wl7pTK3ua0+Nfhnyb41dsei+YcftuAc/8wBP1BrA+K3PNVL2N0BLmTJdRh4PRlA5dVbAxP07x/hFvV6e5Yuj03BE89p6MPcHNfNP4VtLqLmn1QgAlLgyQP23BH7SQw7jEEEg580Kdl+KVqiot2yxCjmSAOmT9ayrh+gR1eza2kNYu3FuSwe61liynYXKqYtsogEwXznGNurWrmR6lIMGYMQQehgiDPY1MHE7cAG0zAHcttrr+UpJG6EWGg8sODykmM0lp5jijLcFy0AhCFOQYEMrI24OCDKsRkVaarXPckXL4voLdxm3CArbWVSvIyWKkciAfUI3CouuRLWot7h/y7ZuBVClWZAWgGVkTPY+1ccZfUld1y4blkv6WU/lMyrAYKICttPVQ3MHIIriVKkSnNzk5S5ZS0pXtpNMbjbRAwSSeShRJYxmAATgE9ga6RPKK58s9j/FWTa1bRZNNkMCpuOoLODEgKZCrIwB6s5JwB3vcd1gBR9TqYYQytduQwOIIJgiKAqYrirJ+IeapW6qFztC3fkKxAhto2su0RkSDBkZBgX7RVmVhDKSCOxGCKA6UpSgFKUoBSlKAUpSgFKUoBU7heqVSUuf8K5Ac7QzKAZDpkHcPrnkZqEKRQGRaYsBtP5hto+w+oi/YyWUeoQEG5wOYMzBWuvAuLNw/WW79o7kGQJH5lp/0ttJAaOY6MPaq/hfEvKIkFtp3JBg23GQ6mDGQJHIj3AIleZbveZatgINzXLO45BIE2ZmAGAxgmQonMjqdB7n0ldu/itMLmmuKC6h7Vwp5gX32nrEjuJP0r04PxIX7YbayNGUeA4BJCsyg+kMBuExzrVXwS8VbWOhunDS1kk8jza2PrzA7z3rPfHPh19VYKWH8i4zoz3ASu5VBB3lcsACYB6xyrZGVrUjI406ZkysCJBkdxmtW/Gzwt5lsa20vrtgLdA6pMB47qTB9j7VnnhXgdrR6ZLNkllAkucly2S3tPYVaX7KurI4DKwIYHkQcEH7V2UdUaZxPS9j5Wt2/OtGI8yys9Bvtjmc5LJjGZWeW3MTh4TzF835AZbBMgZ2+nOYiRymr7xhwJ+G61kAlJ32iRh7Zn0t3xKsOue9VPGNMFK3LYi1dlk5nbkg2ySPmUj+Cp61iap0a07JHEGsebcdrtzUMzbiwUWg5eSxJaSDuP7c5yKhavWFwFCqiAyFUQJ7knLEDEkmM9zMOlcOnrpdO1xgiiSe5AH1JOAAMknAFTdSiSLNj8yTBuAEeY3ZQYIQYicnmYwB10tsGxeIUl1NskxIW2SysSeQlzaE88kd678E4kNO5fyw7xCyYCzzMRzrjutgZdoeDrpLJfY128R+kSVJ6LIwB3rBNS7MzFyS053STPvNZhpdNxTXmLNq4qHqB5afd25/QH7VmXhj4PgEXNfc3nn5VsmJ/rfmfoAPrWeMlC3N7k2r4NMVY61N9m3eySD5VzmcqAUaf6lkRn/ht0gVtv4y+FE/C29RYtqv4eEZUEflHAwOik/8A9GtR8MBdblkCWcSgABO9MwME5XcIXJO0cquxzU1aItUV1K5iuKmcFKUoBSuRVnZ4WWYoiXXZTtbaoIBnbz6CeUxQFXSrniGm09u3thxqBtDDzVuKD+piFtAD2UOxBMEypBi2eFXWE7CqkA7nItrDcm3OQIPeYoCBXZRNWKafToPzLjXGx6bWB+kkF3HP5hIVhInING4uwBFlVsKTMW5B5EfOxL8ievU9MUAucNazDX1AOItE+pvZgDKgdZg9PcdberRyPOtjbgTaVUZQPYDaxjqwJOM96+piWAVHeuOSRZjxSyXR11ehKBXkMjztYGQdpyD2YYO05gjvUa25UggkEGQRggjkQR1qXpr3lna67rbfMsxPMbl6BwGO0wYk4IJB6a/S+WwjKMN1tsepCSATHI4II6EEV0g006ZO1F1la1q7RCsWklQBsuoQxG2IAMhgBiCQORA+g+AcTtcV4fLTFxTbvKpKlWiGAI78x7Gvnbg77j5DNCXSOcwtzOx4HudpMH0s3tGV/CzxGdFrTZunbbvMLbg/ocEhW+xJB9j7VbilTp8FWSNq0bqucTs6S1d3obFjTbEDbfSQVQgJEsY3Ry59816eHfENjW22uaZiyq20yrLBgGPUOxFRfHfBvxehv2RG4gMkkABkO4STyGM+017eD9HYs6S1b0rK9oD51/W0+pj77p+nLpWrfVXYz7VZU/E7wt+O0h2LN+zLWu5/db/zACPcCtB8NUXA9h53GTa7i6I9MSJ3AFY5ztjqD9V1ob4xeFvw2oGqtCLV9sx+i7zIH+KC313VTnh8SLcUuxrk1xVnxmH230UAOIcCAFuKPUAByBEMP8REkqarKzF576XUFGDAAxzUkgMOqttIMEYMEVZaTU3NLct6nTwFJO0NteNpzbuD7A9JBBxVNVjw1QbWp3T6bassbcMLtpJM5ja7iB1I6DAG/vBfxC02tVUYizfwDbYwGPe2eRHtz9uU5jXy74S8L3uIXvKslVAG52Y4VeUxzJ9h/at8+DPD2r0Y2XtZ+ItxAVlaUjlsYtgZyCDyERWDNjjF7PyLYtsyLX6NL1t7VwSlxSrD2YRXyxxXQvpNTctN89m4RPfacN9CIP3r6urTnxz8OENb1qDBAt3fYj5H+4lT9F967006lT7nJo1jxWyoZWQQtxFcCVJE4Yenl6g0DtFeOo0e0AhlcEKWKSQhcEhGMAb4UmAT1HMECTbY3bOwtmzuZATEo2XAkxIMNAyQW7AVPTiBuXWvDc7XFI1FrkWt4nY2ZwoPKVIBggY3FZj5ripWu0httB5EAqcepTlWwTEjMdKi0BK0Gia40AhQBLO0hUHdiBgE4HckAZNWF/iagFS13UHIDPcZUAJmFt/McyZLAHd8uJMfU+jT2lhZuFrhYEyVB8tVPaGS4Y/qHtVcTQFiONXFjy9logyGtoqOpODFwDzAPbdFQr2oZ8uzMe7En/vXlSgO4QwT0BA/mf8Aavb8KdwHUqG/tP8A4rrbvQjLHMg/xP8AvUyzrd15CRAEL/p/rVcnJcI0Y4Y3Sb5r9Xf7FbVjaOB9Kj66xsdl/j6Gu+jbEdqT96Not6a4ZXB+qPW7bDCu2kTzEazB3rL2/mOQJZAB+4CZjmg7kjr5gif59q6G6bbpdQwysGB55XIOfpXINrZk+qhGUdcfSIQqdqVDW0uLgj0XIEeoCVb6sAc9ShJ7nz4vZVbzhCChO5YJMKwDBZIEkTBPcGu3DLmSh+W6Nh54JI2tA5w0GPr1q088+gfhb4l/GaNQ7Tes+i53Yfpc/Uc/cGovjfxPc4UFKIb4vuxVSAiWQoHoXYJLMSTn37VqjwBx5uH64G5Kox8q8p6CeZ91Yc+096+guN6Bb1rK7yhW4kRO62wcBSeW7btnsTWqD1R8TNJKMvArvBPH72ssG7e0zac7oUEmHGPUsgHnjtyqf4j4Mmr09yxc5OMGJ2sOTj3BrpwzjStY8y+UsMpZbgZxtRlMFQ5gGOU957VYaXUpdQPbdXRuTKQwPTBFWrdUVvZny+mgNrUXNHqfSdxUmY2XBOx5I+UkieUqemCKe7bKkhhBBII7EYNbk+N/hmVXXWxlYS9HUEwr/Ynb9x2rVWsTzLYvyCZ2XByIaJVz33gNnurTzBOKcdLo1xlqVlbVrwq4WtXrCqS9w22SJMm1ulYA6hyZ6bffFVXINRJGR+BPEh0GrS6ZNs+m6o6oeZ/xLzH0r6X0upW4i3LbBkcBlYciDkEV8tIVvWWJEXbQB3iIuJIWHz84kQRzGDymto/AjjjMt7SMSRbHmW/6QTDL9JIP3NZepx2tSJwfY2zUTi3Dreos3LN0bkuKVI/7Ee4OQal0rEWHzB4q8OX+HanY8wDNq6BhwORB7jqOleCr5zLc0w8u+JZraEJlBu8yxkHp8gyD8uDC/THGeEWdVaa1qEDoe/MH9ynmCO4rTHi34U6jTk3NGTftjO0YupGcAfN9Rn2rfi6hS2lyVuNGA63W+YtsFQCilZBPqyTMEwvM4AEkk8yTUKri5qlvenUei6MedBkwu1UurPIEAbwNwE4blVdqtI9sgOI3KrDkQVYSCCMH/QyDkGtBAncetKpshAQDYtEiSZZhuY5J5kk1VxVrxu6XGncrtB06AZmRbZ7W7l1Ns4ri5pAzIwwtwfwxHL+ajKSjyW48TmnXh9SrC1eeEvDp1t42w2wKpYttmIIEcxkzUO3pSVeBD2zP2/8Ac1d8A4mNJrLV/wD5VwQ/sH5/wYb7VxTV0SeCShq9fL6Mzrh/w00aD8zzLp922j+Eg/3qp8beAbVuwb2kVlKZZNxYFRzI3SZHPn3rZKMCAQZBAII6g9RQiplBoIoL6K36lIDe46/+/Wq/U2jauR/HuKyfxjwY6DVbrY/Iu5XsO6fbmPY/Woeu0ouoCsTzU/6VmcvZyp/ZZ6kYrqMeqP21Xn/pRFxu9mrqzemDzBrydCDBwRXE1fpMLyvfz+pP4rdDJpzJLC1taTgbHuKoXsNoX7zVfNStSy+VaG31S5LzzUkAJt5CCrmeu+P01EqRSWXFLnmhLxI3MNtwf1IAN3+ZdpP9W7kIFb7+FHiL8XoVDn82xFtvcADa33GPqDWh+CjzC2nx+aPTMCLiSUIM8zLJGZ38pgjJPhDx38Nr0QkC3qPy29jkof8A9sfRjVmKVSIZI3Ez/jHw30NzX7rj3gdQXu+Wo9BK7S4LwSsl5/mCMVnvCuGWtPbFqxbFu2OSj/uepPuacVF02m8l0S50ZxKrBkkic4B7Vj/AvHVjV6p9NYS44QEteAHl4Mc5wp6HrWpKMWZ7lJGS63SJdtvauDcjqVYdwcGvmzifDDodZf0l4ny3lC2Moxm3ezjBgn/MJHOvpmtb/Gnwz5+mGqtj8ywPVH6rZ5z/AITn6TUM0LVksUqdGqNTwTeEFpNl3bBtbt3mPahH2ZnexG8LidxC/KN1DFZLaLanSbUE3LHrO0DcY5XMQcpIJzm1b5bvV48N0aXLmmZ12bmO9Ssq4Qbg6Lj0tG1hMTy5wMhpI2pPlWVsKdzXdly5E9RNu1yzG4sehJX9snd3wr8HHQ2Dcuj8+8BuHPy1GQn1zJ947VrL4Z6BL+suarUkeVplbUXJ5FpJE/eT9q2i3xT4d5QfzWLEf8IW33g/tONsziZisvUOT92KJxrlma0rz01wsisRtJAJHaRMfWu6uDMEGDBjocGD9iP5rEWHNal13xYv6bV3rGosI627jLKFlaAcfMSCY+lbVXUKXZAw3qASs5AaYMdjBz7GtI/HDgJt6pdUo9F8AMe1xBH91A/g1dgUXKpEZXWxecc4hwfi1pmNxdNqQPS9wbGkfpaJV1+5P0rVehtG4Gtu4Fq3LbznZJA9ElfmJGCe55iur8NQIjDUW5ZN21lfnJBQFVb1CM7tuCCJBFdLt8Jba0jBt5RncFwCFBItgECRLSSQcqsREtuhDTsmVt2csQ2mAxvt3D9SlwL3PJWU4A53DNe/B74YG2fqv1/9zULh2q2MQfkdSlwRMqYMgSJZSAwzG5Vmub9k2nH2ZW/cpyrfcdOnI5BpkjqjRbgy+ympdu/4GQmz6w45kQ3uO/1ry1OiDIUH1X29vpXa1r7ZWdwHsTBFQtXxkDFsT7nl9hWCMcje3Y97Ll6eMG5NU/3Mu+HXi7yyNJqTAmLTsflP/TaenY9OVbG1fELVoTdu20H9Tqv/AHNfO/rusSAWYAkwOQUSWMDAAyT0qbe4Uwlr160hkSC/mOZXcMWw3MQJOJIBIr0V4nzkqvbgzv4geLNHf07Wbf5zyCrAEBCP1AkZxIgd613p+IuggEEdjmK9gNKs5v3DtxhLQD59JG5yV5ZBBycCJPW7rLUnZp0AKwN73HKmI3rtZRzzDAj6ijipKmShklB3F0RNRqC7bmifbFe+n4ZcY4RgOZYq21V6uxjCjqa9rPG7yFWtsttlEApbtpI/q2KNx9zJqFe1TuFDuzBflDMTtntPKiVbIjKTk7Z68R1AcqFBCIoVQTJgSSewJYloHfrzMSua4rpw7IxBBBgjIIxBHWrLix23EvW5UXFF1ekNJVogAYuI3IAdBVXVjp232HSDutt5gMiNp2owgnn8hwCYU8gDQH0x4X4ous0dm9g+ZbG8dN0Q6x2mftFTeHcNtWF2WLaW1JkhQBJPU9Sfc1rH4C8WLJqNMx+UrcQezSGA+4U/c1tit0HqimY5qnRV8b8R6XSCdReS2TkKTLH6KMmsI4n8YNDDILN68rAg4VVYEQR6jP2IrJvFej4bbVtRrrVjOC7IC7kfpEDcTjpWPcH8OcE4kjNp7QBX5grXLbpPIld0QY5wRUZOV0miUVGraZpbR6xEvFgGWyxIKgjeLbHkGIPqA5GOYr01N+7Y1O43C7o0h9xO8ElpkGYYMSRP6jOZrI/iP4DPD2W5bYvp3MKT8yNE7W7zBIP+1Y08PY3knfaZUmRBtsGK+5IIInosDoKyNNOmaU01aJb8Qa0l+zpzNnV7ORJI2nd5XISQTtOBOCBBqst2mW8EPzK4BjOQQOlS+B3mUuQU2IvmsGAJJQwoU4ZSWYCVIIBJzEVJ8GaFtTxDToc7rqs89lO9ifsD/NRdJNnT6a4hrFs23u3TCW1LMfZcmtXfDHx7aa5qE1T7Lmo1HmIT8vrCoEnoRtUCa5+OXiPaiaK23qeLl2P2idqH6n1fYd60/d0zoqOQQHko3cqcwR1EgxzgqeRBOTDhThv3LJS3N3fFW9f0d/ScQsckm1dXMMCdwVv6TDCehisg1tqxxnhx2EbbglCedq4vKexBwe4PY1V6PUf/ACvA2B9V3ymU+920JDY/cVB+9a7+EXio6XUixcb8m+QpHRbhgK/3+U/UdqioNx25iL3/ABMYt6Z0e5pLylW3FQDPourgGAc7sr1w0iYANU4jBxHT/StrfHLw7suJrLYxchLsdHHyt9wI+w71rnjVufLvRAvJuPSXX0XDknmwLdBLEAAAVrhPXGyDVFaKnafWAqLd2SgkqQJZCZ+Wf0kxI+/OoFcg1M4WDcMBDMl60yqATLeW0HoEuQWYdQm6O5xPDeSg/wCs33W2P5h2x/hyesZgTQmgJ2r4vduLsLbbcAeWgCIduQSqwCZJMmck1BNcUoBSleun07OYRSx7AE+3T60B5Uqy/wDh3DAXWSzJIPmOAVK/uRZce3pzXVOGqT/9iyOfM3Mxn/p/agK+lSNbontEBwMiQQysGHKVZSQRIIweYI6VHoBUzhOq8u6rH5cq2JlHBRxAIn0seoqHXINAWmmW5Z1Xlo7o63PL3K20/Nt5qeR9q+qbawAD0ABP06zXyvxRgyae8phigttByGsbVB5AD0eXynvJJNbBtfFfdw67auqRqtmxHX5bm707z+1gvPvEiOVXYpqN2VZYOVUYj8QfEh12sdw35SEpaHQKMbs/uOf47Vc+DWbhvF7dtm/Luny56Mtz5D9Q+3+9Yfo+G79PfvSB5JTH7t52wM8xM/zWU8bb8Xw6zqVP5unhLhGD0E/ztb7muxV3Lvydfy7GwPjjxFU0K2sbr1xYHZU9Rb+do+9aQtWB5LucetFXDQcMSJ5AjGDznHWrHivFtRr7nmah58tAJOFRRA5fuY/ck/xU3r8gKBCiYwJJPVj1P/bpVeSWp2dhHSqLLSKRor7Bvmu2bbJ3EXH3fYoB/mrYfwW4OLSX+I3sW0RlQ+y+q4/9gB9/atZaDVhUuW2jbdABYiSpU7lI6xODzxOCalrptXbD20Z/KbDlLn5LiYlnB8srPUmKpnFyVFidHprOI/i9Zd1N8ekk3GUycCFS3jv6V6deXMRk4i1wX1ukubgDAno9vIOeQCb1AHcDlUa9qQE8pYI3bi2ZcgQMH9Ikxjqe8V14ehZzH7Lp+wtuT/YVNKjhtn4BawldXYJwCjqPdgysf7JWp+K2BbvXbY5JcdR/lYj/AErZHwCf/wD1akd7IP8ADj/esH4joze4hetggFr9zJ5KAzEsYzAAJxnFUx+8l5EnwjdOrujiXAGdssbG6f8A8lgz/dkz9TWjNTB0tk53C5eWZMbQLLKAOQ9TuZ6z7Cr3g3jHV6LTPplCG3dBK7xMeYBJQgwcdM86pdYm3SacEZa5ecHEFT5VsDvINpv5FdxQcbRxuyrpSlWnBSlKAUpSgFWWkvbNPd2mGdkQ4HyQzGDzElVkdarasdD67T2gRuLoyLB3O3qXaDyGG5HmYigLXw9/8bA/FfiA0ZiNk+231Vf6vhvBGSUvuh7gsx/hgag8O8W2lUWddo0um36N20K42+mHDfqHfBr0ueIOFA7k0DFv6jA/jcR/avHyxzPJdZF/zKLX1OGN8Ns22vPY3o1u5KreYbNsSy3JOUGIYdi3WCKisqtcYXUatL92xbTT2F9VtFWAg3egzAZmJgA86xY16sHJxTkqZ04pSlTBL0msKBl2qyt8ysAeUwQeakScgj3kSKkLZ07zFw2TBO11LrOPSrJJzJOVEAcyarKUBerwP041elAYAkeafqNw28xNWPCEOmc2Lro9jWIV322LLPqUMCQMq2D/AOKxGrDTkvYdets+YsDMNtR8gcsWzk4jHzGpRlpdnGrR7X7MaUjb67eoKucY3JCjuc27nsPac1NW+gu+e94PG65bZgfSPXbG+ZbAkKwxnJA51VNUWdOteq6hwpQMwUmSsmCe5HI8q8qUAqbwjUi3dRiYEw0yRsaVYEDJBUkEdZioVKAy/wAG8fHC9c7MpuW4a2dpElSZV16GYB5wQedVKajOpvlcXN6LKyN10yczEqm4yJIJXEZqLa4q67cW22iBvtW7mMAA71MgAACeQwIry1uua6wZ4wIAVVQASTAVAABLHlXKV2Dto+I3LQhG9MhihAZGI/cjgq30INeOqvl2ZmiWMmAFH0VVAAA5AAAAYArxpXQKUpQClKUApSlAK5rilAThxa9EFywhVh4eFSQqqWkqoBiBAqTquPs4AFrT2yDO63ZRT1ETHLPL2FVFKAl67iNy8ZuOWiSBgKswDtUQomBMDMVFNcVyBQHFcgVa29GEcJ5ZvX5jyxlVPQegkueRxAHLM4zHh/gnXskm6mlBABVPRIBkB/KA3Ed2JPvVGbqcWH7ySQNdAV1q+4+1205s3NQmpChgDuNwIWwdpb5WwJg9BPKKqtbp9hABkEKymIkMAe5yMg5OQatjJSSkuGCNVhwfUi3cG4kW2BS7HW22GEdwMjsQD0qvrmpAmbW09/PzWn6jB2nqGHI9iK68UsC3ddBO0MdssrHacrJXBMETH9qkcSPmJbvbYkC25HItbAAb6lNpPPMnrA44qxdLFwyZTyySV52fSAoGQBbNvnzJaD0AFbSlKAUpSgFKUoBSlKAUpSgFKUoBSlKAUpSgFcxUrT6EshuMwVASJJyxG30KBktDA5ge4q44Xdu3bnlaJFT0khYVmubVglmcGWIJMYUSYAxXJSUVb4BjpFAY5VZ6sIxdXtmzeB5AQhOJBU5Q84j05GFFVhFdBkCot2/aui6bC3cPcAY+TcAhgSSMHDTJgNmSDWfn4es4i9rr7rGQP/JNay0GqTy2s3t4RnVwy52FVdZ2GAZ3Ccg+gD6etrTrEDWIqlcqRqBH9LBbRWfoSPesXVdNlytPHPT5J/2C/wDFy6Swo0eiUO7MPNuTuJK/LbB5AzkgR059MZ400MtsOHWygtqREdXfaR8y+Y9wgnMEcuQ66p7SqBZLsSPW7ALM/pVQTA5gmTPtyqDNaMGL2UNNtvu3y2DilKVaCx4Snmb7OZdZTMDeksOZEkjeo5/NgE120qhtNeG2WtslwEAYRj5bbicxua2AB1JPTFfZuFWDKSrKQQQYIIyCCORrILNlTqFjaE1VtohdwVnBUqFAHqW6uAAMhSMRQGOmuK7OMmcV1oBSlKAUpSgFKUoBSlKAUpSgFKUoBSlKAtNErXdPctg/8Kbyj+EuRjsEOSICcjNZdp7O0WuJcOWSoC6jTiJWBDEDnDR0nnPeMBtXNpBHMVf8P1ly2/4jRHY+d9hZMAQTA/Xa691z+3cc3U4ZZI+7+T4afKf89gZX4gfScUsG7ZITV21nyzhmC5KR+r2IrBFUXLDYAuWcyJl7bQIPuhgz2YycAV34rxH8TdD27K27h+YWt3rP7gvQ/SvQA6VbgePNuobZSRNtZG7zYytyVjYcjMxgHnSYHhhpt12T3rwv5fIFNNcUpWoHNcUpQClKUAq04bqWKeWpIe23m2TPJljcBPUhQccygEGRFXXpYuFWDLzBkcjy9jg/SgJXGrSrfubI2E7lAYttW4A6qWOSQGAPuDUGr/xLYAXT3FcMr24UAj0hYO0AZCrv2STJKtyqgoBSlKAUpSgFKUoBSlKAUpSgFKUoBSlKAV6KxGRgjII6HGRSlAbD8b2VTSC4ihXd7W9wAGfct+dxGTPWeda7P+9KUB0pSlAKUpQClKUArstKUB2e6xABJIWQoJMLMkgdsma86UoBSlKAUpSgFKUoD//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6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4221088"/>
            <a:ext cx="212407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CuadroTexto"/>
          <p:cNvSpPr txBox="1"/>
          <p:nvPr/>
        </p:nvSpPr>
        <p:spPr>
          <a:xfrm>
            <a:off x="612775" y="3789040"/>
            <a:ext cx="5327377" cy="2523768"/>
          </a:xfrm>
          <a:prstGeom prst="rect">
            <a:avLst/>
          </a:prstGeom>
          <a:noFill/>
        </p:spPr>
        <p:txBody>
          <a:bodyPr wrap="square" rtlCol="0">
            <a:spAutoFit/>
          </a:bodyPr>
          <a:lstStyle/>
          <a:p>
            <a:r>
              <a:rPr lang="es-ES" sz="2000" dirty="0">
                <a:latin typeface="Batang" panose="02030600000101010101" pitchFamily="18" charset="-127"/>
                <a:ea typeface="Batang" panose="02030600000101010101" pitchFamily="18" charset="-127"/>
              </a:rPr>
              <a:t>E</a:t>
            </a:r>
            <a:r>
              <a:rPr lang="es-MX" sz="2000" dirty="0">
                <a:latin typeface="Batang" panose="02030600000101010101" pitchFamily="18" charset="-127"/>
                <a:ea typeface="Batang" panose="02030600000101010101" pitchFamily="18" charset="-127"/>
              </a:rPr>
              <a:t>l personal médico y de laboratorio y otros trabajadores de los servicios sanitarios, incluidos hospitales, clínicas, centros médicos, están expuestos a microorganismos como el virus del VIH, la hepatitis B, el herpes virus, la rubéola y la tuberculosis. </a:t>
            </a:r>
            <a:endParaRPr lang="es-CO" sz="2000" dirty="0">
              <a:latin typeface="Batang" panose="02030600000101010101" pitchFamily="18" charset="-127"/>
              <a:ea typeface="Batang" panose="02030600000101010101" pitchFamily="18" charset="-127"/>
            </a:endParaRPr>
          </a:p>
          <a:p>
            <a:endParaRPr lang="es-CO" dirty="0"/>
          </a:p>
        </p:txBody>
      </p:sp>
    </p:spTree>
    <p:extLst>
      <p:ext uri="{BB962C8B-B14F-4D97-AF65-F5344CB8AC3E}">
        <p14:creationId xmlns:p14="http://schemas.microsoft.com/office/powerpoint/2010/main" val="246271005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908720"/>
            <a:ext cx="5544616" cy="2554545"/>
          </a:xfrm>
          <a:prstGeom prst="rect">
            <a:avLst/>
          </a:prstGeom>
        </p:spPr>
        <p:txBody>
          <a:bodyPr wrap="square">
            <a:spAutoFit/>
          </a:bodyPr>
          <a:lstStyle/>
          <a:p>
            <a:r>
              <a:rPr lang="es-ES" sz="2000" dirty="0" smtClean="0">
                <a:latin typeface="Batang" panose="02030600000101010101" pitchFamily="18" charset="-127"/>
                <a:ea typeface="Batang" panose="02030600000101010101" pitchFamily="18" charset="-127"/>
              </a:rPr>
              <a:t>E</a:t>
            </a:r>
            <a:r>
              <a:rPr lang="es-MX" sz="2000" dirty="0">
                <a:latin typeface="Batang" panose="02030600000101010101" pitchFamily="18" charset="-127"/>
                <a:ea typeface="Batang" panose="02030600000101010101" pitchFamily="18" charset="-127"/>
              </a:rPr>
              <a:t>l trabajo en el sector agrícola se asocia a la exposición a polvo orgánico, a microorganismos suspendidos en el aire y a sus toxinas, q	</a:t>
            </a:r>
            <a:r>
              <a:rPr lang="es-MX" sz="2000" dirty="0" err="1">
                <a:latin typeface="Batang" panose="02030600000101010101" pitchFamily="18" charset="-127"/>
                <a:ea typeface="Batang" panose="02030600000101010101" pitchFamily="18" charset="-127"/>
              </a:rPr>
              <a:t>ue</a:t>
            </a:r>
            <a:r>
              <a:rPr lang="es-MX" sz="2000" dirty="0">
                <a:latin typeface="Batang" panose="02030600000101010101" pitchFamily="18" charset="-127"/>
                <a:ea typeface="Batang" panose="02030600000101010101" pitchFamily="18" charset="-127"/>
              </a:rPr>
              <a:t> pueden producir enfermedades respiratorias como bronquitis crónica, asma, y neumonitis por hipersensibilidad. </a:t>
            </a:r>
            <a:r>
              <a:rPr lang="es-MX" sz="2000" i="1" dirty="0">
                <a:latin typeface="Batang" panose="02030600000101010101" pitchFamily="18" charset="-127"/>
                <a:ea typeface="Batang" panose="02030600000101010101" pitchFamily="18" charset="-127"/>
              </a:rPr>
              <a:t>Aspergillus </a:t>
            </a:r>
            <a:r>
              <a:rPr lang="es-MX" sz="2000" i="1" dirty="0" err="1">
                <a:latin typeface="Batang" panose="02030600000101010101" pitchFamily="18" charset="-127"/>
                <a:ea typeface="Batang" panose="02030600000101010101" pitchFamily="18" charset="-127"/>
              </a:rPr>
              <a:t>fumigatus</a:t>
            </a:r>
            <a:r>
              <a:rPr lang="es-MX" sz="2000" dirty="0">
                <a:latin typeface="Batang" panose="02030600000101010101" pitchFamily="18" charset="-127"/>
                <a:ea typeface="Batang" panose="02030600000101010101" pitchFamily="18" charset="-127"/>
              </a:rPr>
              <a:t> es el hongo predominante </a:t>
            </a:r>
            <a:r>
              <a:rPr lang="es-MX" sz="2000" dirty="0" smtClean="0">
                <a:latin typeface="Batang" panose="02030600000101010101" pitchFamily="18" charset="-127"/>
                <a:ea typeface="Batang" panose="02030600000101010101" pitchFamily="18" charset="-127"/>
              </a:rPr>
              <a:t> </a:t>
            </a:r>
            <a:endParaRPr lang="es-CO" sz="2000" dirty="0">
              <a:latin typeface="Batang" panose="02030600000101010101" pitchFamily="18" charset="-127"/>
              <a:ea typeface="Batang" panose="02030600000101010101" pitchFamily="18" charset="-127"/>
            </a:endParaRPr>
          </a:p>
        </p:txBody>
      </p:sp>
      <p:pic>
        <p:nvPicPr>
          <p:cNvPr id="4098" name="Picture 2" descr="https://encrypted-tbn0.gstatic.com/images?q=tbn:ANd9GcT2A3EswfCdiTn0MAizlkVGv6ByQ0d9n1DcwFpwN-Og5zG9KLyl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395696"/>
            <a:ext cx="2209800" cy="20764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5911" y="4472146"/>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423064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3608" y="2132856"/>
            <a:ext cx="5814392" cy="2215991"/>
          </a:xfrm>
          <a:prstGeom prst="rect">
            <a:avLst/>
          </a:prstGeom>
        </p:spPr>
        <p:txBody>
          <a:bodyPr wrap="square">
            <a:spAutoFit/>
          </a:bodyPr>
          <a:lstStyle/>
          <a:p>
            <a:endParaRPr lang="es-ES" dirty="0"/>
          </a:p>
          <a:p>
            <a:r>
              <a:rPr lang="es-ES" sz="2000" dirty="0" smtClean="0">
                <a:latin typeface="Batang" panose="02030600000101010101" pitchFamily="18" charset="-127"/>
                <a:ea typeface="Batang" panose="02030600000101010101" pitchFamily="18" charset="-127"/>
              </a:rPr>
              <a:t>E</a:t>
            </a:r>
            <a:r>
              <a:rPr lang="es-MX" sz="2000" dirty="0">
                <a:latin typeface="Batang" panose="02030600000101010101" pitchFamily="18" charset="-127"/>
                <a:ea typeface="Batang" panose="02030600000101010101" pitchFamily="18" charset="-127"/>
              </a:rPr>
              <a:t>l personal de los museos y bibliotecas está expuesto a mohos que generalmente contaminan los libros. Así, los síntomas habituales consisten en ataques febriles, tiritonas, náuseas y tos. </a:t>
            </a:r>
            <a:r>
              <a:rPr lang="es-MX" sz="2000" i="1" dirty="0">
                <a:latin typeface="Batang" panose="02030600000101010101" pitchFamily="18" charset="-127"/>
                <a:ea typeface="Batang" panose="02030600000101010101" pitchFamily="18" charset="-127"/>
              </a:rPr>
              <a:t>Aspergillus y </a:t>
            </a:r>
            <a:r>
              <a:rPr lang="es-MX" sz="2000" i="1" dirty="0" err="1">
                <a:latin typeface="Batang" panose="02030600000101010101" pitchFamily="18" charset="-127"/>
                <a:ea typeface="Batang" panose="02030600000101010101" pitchFamily="18" charset="-127"/>
              </a:rPr>
              <a:t>Pencillium</a:t>
            </a:r>
            <a:r>
              <a:rPr lang="es-MX" sz="2000" dirty="0">
                <a:latin typeface="Batang" panose="02030600000101010101" pitchFamily="18" charset="-127"/>
                <a:ea typeface="Batang" panose="02030600000101010101" pitchFamily="18" charset="-127"/>
              </a:rPr>
              <a:t> son los hongos predominantes.</a:t>
            </a:r>
            <a:endParaRPr lang="es-CO" sz="2000" dirty="0">
              <a:latin typeface="Batang" panose="02030600000101010101" pitchFamily="18" charset="-127"/>
              <a:ea typeface="Batang" panose="02030600000101010101" pitchFamily="18" charset="-127"/>
            </a:endParaRP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0249" y="523131"/>
            <a:ext cx="2838450"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4492171"/>
            <a:ext cx="2247900" cy="203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0249" y="4620758"/>
            <a:ext cx="2571750"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810278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1196753"/>
            <a:ext cx="7200800" cy="4401205"/>
          </a:xfrm>
          <a:prstGeom prst="rect">
            <a:avLst/>
          </a:prstGeom>
        </p:spPr>
        <p:txBody>
          <a:bodyPr wrap="square">
            <a:spAutoFit/>
          </a:bodyPr>
          <a:lstStyle/>
          <a:p>
            <a:pPr algn="ctr"/>
            <a:r>
              <a:rPr lang="es-MX" sz="3200" dirty="0">
                <a:latin typeface="AR CHRISTY" panose="02000000000000000000" pitchFamily="2" charset="0"/>
              </a:rPr>
              <a:t>Vías de trasmisión </a:t>
            </a:r>
            <a:endParaRPr lang="es-MX" sz="3200" dirty="0" smtClean="0">
              <a:latin typeface="AR CHRISTY" panose="02000000000000000000" pitchFamily="2" charset="0"/>
            </a:endParaRPr>
          </a:p>
          <a:p>
            <a:pPr algn="ctr"/>
            <a:endParaRPr lang="es-CO" sz="3200" dirty="0">
              <a:latin typeface="AR CHRISTY" panose="02000000000000000000" pitchFamily="2" charset="0"/>
            </a:endParaRPr>
          </a:p>
          <a:p>
            <a:pPr algn="ctr"/>
            <a:r>
              <a:rPr lang="es-MX" sz="2400" dirty="0">
                <a:latin typeface="Batang" panose="02030600000101010101" pitchFamily="18" charset="-127"/>
                <a:ea typeface="Batang" panose="02030600000101010101" pitchFamily="18" charset="-127"/>
              </a:rPr>
              <a:t>La vía de transmisión viene  a ser el medio en el cual se van a encontrar los microorganismos, fundamentalmente son</a:t>
            </a:r>
            <a:r>
              <a:rPr lang="es-MX" sz="2400" dirty="0" smtClean="0">
                <a:latin typeface="Batang" panose="02030600000101010101" pitchFamily="18" charset="-127"/>
                <a:ea typeface="Batang" panose="02030600000101010101" pitchFamily="18" charset="-127"/>
              </a:rPr>
              <a:t>:</a:t>
            </a:r>
          </a:p>
          <a:p>
            <a:pPr algn="ctr"/>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MX" sz="2400" dirty="0" smtClean="0">
                <a:latin typeface="Batang" panose="02030600000101010101" pitchFamily="18" charset="-127"/>
                <a:ea typeface="Batang" panose="02030600000101010101" pitchFamily="18" charset="-127"/>
              </a:rPr>
              <a:t> El agua</a:t>
            </a:r>
          </a:p>
          <a:p>
            <a:pPr marL="285750" lvl="0" indent="-285750">
              <a:buFont typeface="Wingdings" panose="05000000000000000000" pitchFamily="2" charset="2"/>
              <a:buChar char="ü"/>
            </a:pPr>
            <a:r>
              <a:rPr lang="es-MX" sz="2400" dirty="0" smtClean="0">
                <a:latin typeface="Batang" panose="02030600000101010101" pitchFamily="18" charset="-127"/>
                <a:ea typeface="Batang" panose="02030600000101010101" pitchFamily="18" charset="-127"/>
              </a:rPr>
              <a:t>El aire,</a:t>
            </a:r>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MX" sz="2400" dirty="0" smtClean="0">
                <a:latin typeface="Batang" panose="02030600000101010101" pitchFamily="18" charset="-127"/>
                <a:ea typeface="Batang" panose="02030600000101010101" pitchFamily="18" charset="-127"/>
              </a:rPr>
              <a:t>El suelo,</a:t>
            </a:r>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MX" sz="2400" dirty="0" smtClean="0">
                <a:latin typeface="Batang" panose="02030600000101010101" pitchFamily="18" charset="-127"/>
                <a:ea typeface="Batang" panose="02030600000101010101" pitchFamily="18" charset="-127"/>
              </a:rPr>
              <a:t>Los </a:t>
            </a:r>
            <a:r>
              <a:rPr lang="es-MX" sz="2400" dirty="0">
                <a:latin typeface="Batang" panose="02030600000101010101" pitchFamily="18" charset="-127"/>
                <a:ea typeface="Batang" panose="02030600000101010101" pitchFamily="18" charset="-127"/>
              </a:rPr>
              <a:t>animales, </a:t>
            </a:r>
            <a:endParaRPr lang="es-MX"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MX" sz="2400" dirty="0" smtClean="0">
                <a:latin typeface="Batang" panose="02030600000101010101" pitchFamily="18" charset="-127"/>
                <a:ea typeface="Batang" panose="02030600000101010101" pitchFamily="18" charset="-127"/>
              </a:rPr>
              <a:t>Las </a:t>
            </a:r>
            <a:r>
              <a:rPr lang="es-MX" sz="2400" dirty="0">
                <a:latin typeface="Batang" panose="02030600000101010101" pitchFamily="18" charset="-127"/>
                <a:ea typeface="Batang" panose="02030600000101010101" pitchFamily="18" charset="-127"/>
              </a:rPr>
              <a:t>materias primas.</a:t>
            </a:r>
            <a:endParaRPr lang="es-CO" sz="2400"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7463278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dirty="0"/>
          </a:p>
        </p:txBody>
      </p:sp>
      <p:pic>
        <p:nvPicPr>
          <p:cNvPr id="4" name="3 Marcador de contenido" descr="C:\Users\Aleida Salazar\Desktop\hon.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115161127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30514" y="620688"/>
            <a:ext cx="7357910" cy="4893647"/>
          </a:xfrm>
          <a:prstGeom prst="rect">
            <a:avLst/>
          </a:prstGeom>
        </p:spPr>
        <p:txBody>
          <a:bodyPr wrap="square">
            <a:spAutoFit/>
          </a:bodyPr>
          <a:lstStyle/>
          <a:p>
            <a:pPr algn="ctr"/>
            <a:r>
              <a:rPr lang="es-ES" sz="3600" dirty="0" smtClean="0">
                <a:latin typeface="AR CHRISTY" panose="02000000000000000000" pitchFamily="2" charset="0"/>
              </a:rPr>
              <a:t>PREVENCIÓN</a:t>
            </a:r>
          </a:p>
          <a:p>
            <a:endParaRPr lang="es-ES" dirty="0"/>
          </a:p>
          <a:p>
            <a:endParaRPr lang="es-ES" dirty="0" smtClean="0"/>
          </a:p>
          <a:p>
            <a:endParaRPr lang="es-ES" dirty="0"/>
          </a:p>
          <a:p>
            <a:pPr marL="285750" indent="-285750">
              <a:buFont typeface="Wingdings" panose="05000000000000000000" pitchFamily="2" charset="2"/>
              <a:buChar char="ü"/>
            </a:pPr>
            <a:r>
              <a:rPr lang="es-ES" sz="2400" dirty="0" smtClean="0">
                <a:latin typeface="Batang" panose="02030600000101010101" pitchFamily="18" charset="-127"/>
                <a:ea typeface="Batang" panose="02030600000101010101" pitchFamily="18" charset="-127"/>
              </a:rPr>
              <a:t>Estrategias </a:t>
            </a:r>
            <a:r>
              <a:rPr lang="es-ES" sz="2400" dirty="0">
                <a:latin typeface="Batang" panose="02030600000101010101" pitchFamily="18" charset="-127"/>
                <a:ea typeface="Batang" panose="02030600000101010101" pitchFamily="18" charset="-127"/>
              </a:rPr>
              <a:t>para el control de </a:t>
            </a:r>
            <a:r>
              <a:rPr lang="es-ES" sz="2400" dirty="0" smtClean="0">
                <a:latin typeface="Batang" panose="02030600000101010101" pitchFamily="18" charset="-127"/>
                <a:ea typeface="Batang" panose="02030600000101010101" pitchFamily="18" charset="-127"/>
              </a:rPr>
              <a:t>infecciones</a:t>
            </a:r>
          </a:p>
          <a:p>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ES" sz="2400" dirty="0">
                <a:latin typeface="Batang" panose="02030600000101010101" pitchFamily="18" charset="-127"/>
                <a:ea typeface="Batang" panose="02030600000101010101" pitchFamily="18" charset="-127"/>
              </a:rPr>
              <a:t>Medidas de control administrativas </a:t>
            </a:r>
            <a:endParaRPr lang="es-ES" sz="2400" dirty="0" smtClean="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ES" sz="2400" dirty="0">
                <a:latin typeface="Batang" panose="02030600000101010101" pitchFamily="18" charset="-127"/>
                <a:ea typeface="Batang" panose="02030600000101010101" pitchFamily="18" charset="-127"/>
              </a:rPr>
              <a:t>Medidas de Control </a:t>
            </a:r>
            <a:r>
              <a:rPr lang="es-ES" sz="2400" dirty="0" smtClean="0">
                <a:latin typeface="Batang" panose="02030600000101010101" pitchFamily="18" charset="-127"/>
                <a:ea typeface="Batang" panose="02030600000101010101" pitchFamily="18" charset="-127"/>
              </a:rPr>
              <a:t>ambientales</a:t>
            </a:r>
          </a:p>
          <a:p>
            <a:pPr lvl="0"/>
            <a:endParaRPr lang="es-CO" sz="2400" dirty="0">
              <a:latin typeface="Batang" panose="02030600000101010101" pitchFamily="18" charset="-127"/>
              <a:ea typeface="Batang" panose="02030600000101010101" pitchFamily="18" charset="-127"/>
            </a:endParaRPr>
          </a:p>
          <a:p>
            <a:pPr marL="285750" lvl="0" indent="-285750">
              <a:buFont typeface="Wingdings" panose="05000000000000000000" pitchFamily="2" charset="2"/>
              <a:buChar char="ü"/>
            </a:pPr>
            <a:r>
              <a:rPr lang="es-ES" sz="2400" dirty="0">
                <a:latin typeface="Batang" panose="02030600000101010101" pitchFamily="18" charset="-127"/>
                <a:ea typeface="Batang" panose="02030600000101010101" pitchFamily="18" charset="-127"/>
              </a:rPr>
              <a:t>Protección </a:t>
            </a:r>
            <a:r>
              <a:rPr lang="es-ES" sz="2400" dirty="0" smtClean="0">
                <a:latin typeface="Batang" panose="02030600000101010101" pitchFamily="18" charset="-127"/>
                <a:ea typeface="Batang" panose="02030600000101010101" pitchFamily="18" charset="-127"/>
              </a:rPr>
              <a:t>Personal</a:t>
            </a:r>
          </a:p>
          <a:p>
            <a:pPr lvl="0"/>
            <a:endParaRPr lang="es-ES" dirty="0"/>
          </a:p>
          <a:p>
            <a:r>
              <a:rPr lang="es-ES" dirty="0" smtClean="0"/>
              <a:t>.</a:t>
            </a:r>
            <a:endParaRPr lang="es-CO" dirty="0"/>
          </a:p>
          <a:p>
            <a:pPr lvl="0"/>
            <a:endParaRPr lang="es-CO" dirty="0"/>
          </a:p>
        </p:txBody>
      </p:sp>
    </p:spTree>
    <p:extLst>
      <p:ext uri="{BB962C8B-B14F-4D97-AF65-F5344CB8AC3E}">
        <p14:creationId xmlns:p14="http://schemas.microsoft.com/office/powerpoint/2010/main" val="289508254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81651" y="1196752"/>
            <a:ext cx="7128792" cy="4062651"/>
          </a:xfrm>
          <a:prstGeom prst="rect">
            <a:avLst/>
          </a:prstGeom>
          <a:noFill/>
        </p:spPr>
        <p:txBody>
          <a:bodyPr wrap="square" rtlCol="0">
            <a:spAutoFit/>
          </a:bodyPr>
          <a:lstStyle/>
          <a:p>
            <a:r>
              <a:rPr lang="es-ES" sz="2400" b="1" dirty="0">
                <a:latin typeface="AR CHRISTY" panose="02000000000000000000" pitchFamily="2" charset="0"/>
              </a:rPr>
              <a:t>Existen cinco tácticas principales que reducen el riesgo de exposición a agentes patógenos o riesgos biológicos  en su trabajo</a:t>
            </a:r>
            <a:r>
              <a:rPr lang="es-ES" sz="2400" b="1" dirty="0" smtClean="0">
                <a:latin typeface="AR CHRISTY" panose="02000000000000000000" pitchFamily="2" charset="0"/>
              </a:rPr>
              <a:t>:</a:t>
            </a:r>
          </a:p>
          <a:p>
            <a:endParaRPr lang="es-CO" sz="2400" dirty="0" smtClean="0">
              <a:latin typeface="AR CHRISTY" panose="02000000000000000000" pitchFamily="2" charset="0"/>
            </a:endParaRPr>
          </a:p>
          <a:p>
            <a:r>
              <a:rPr lang="es-ES" dirty="0" smtClean="0">
                <a:latin typeface="Batang" panose="02030600000101010101" pitchFamily="18" charset="-127"/>
                <a:ea typeface="Batang" panose="02030600000101010101" pitchFamily="18" charset="-127"/>
              </a:rPr>
              <a:t>Controles </a:t>
            </a:r>
            <a:r>
              <a:rPr lang="es-ES" dirty="0">
                <a:latin typeface="Batang" panose="02030600000101010101" pitchFamily="18" charset="-127"/>
                <a:ea typeface="Batang" panose="02030600000101010101" pitchFamily="18" charset="-127"/>
              </a:rPr>
              <a:t>de </a:t>
            </a:r>
            <a:r>
              <a:rPr lang="es-ES" dirty="0" smtClean="0">
                <a:latin typeface="Batang" panose="02030600000101010101" pitchFamily="18" charset="-127"/>
                <a:ea typeface="Batang" panose="02030600000101010101" pitchFamily="18" charset="-127"/>
              </a:rPr>
              <a:t>ingeniería</a:t>
            </a:r>
          </a:p>
          <a:p>
            <a:r>
              <a:rPr lang="es-ES" dirty="0">
                <a:latin typeface="Batang" panose="02030600000101010101" pitchFamily="18" charset="-127"/>
                <a:ea typeface="Batang" panose="02030600000101010101" pitchFamily="18" charset="-127"/>
              </a:rPr>
              <a:t/>
            </a:r>
            <a:br>
              <a:rPr lang="es-ES" dirty="0">
                <a:latin typeface="Batang" panose="02030600000101010101" pitchFamily="18" charset="-127"/>
                <a:ea typeface="Batang" panose="02030600000101010101" pitchFamily="18" charset="-127"/>
              </a:rPr>
            </a:br>
            <a:r>
              <a:rPr lang="es-ES" dirty="0" smtClean="0">
                <a:latin typeface="Batang" panose="02030600000101010101" pitchFamily="18" charset="-127"/>
                <a:ea typeface="Batang" panose="02030600000101010101" pitchFamily="18" charset="-127"/>
              </a:rPr>
              <a:t>Practicas </a:t>
            </a:r>
            <a:r>
              <a:rPr lang="es-ES" dirty="0">
                <a:latin typeface="Batang" panose="02030600000101010101" pitchFamily="18" charset="-127"/>
                <a:ea typeface="Batang" panose="02030600000101010101" pitchFamily="18" charset="-127"/>
              </a:rPr>
              <a:t>en el </a:t>
            </a:r>
            <a:r>
              <a:rPr lang="es-ES" dirty="0" smtClean="0">
                <a:latin typeface="Batang" panose="02030600000101010101" pitchFamily="18" charset="-127"/>
                <a:ea typeface="Batang" panose="02030600000101010101" pitchFamily="18" charset="-127"/>
              </a:rPr>
              <a:t>trabajo</a:t>
            </a:r>
          </a:p>
          <a:p>
            <a:r>
              <a:rPr lang="es-ES" dirty="0">
                <a:latin typeface="Batang" panose="02030600000101010101" pitchFamily="18" charset="-127"/>
                <a:ea typeface="Batang" panose="02030600000101010101" pitchFamily="18" charset="-127"/>
              </a:rPr>
              <a:t/>
            </a:r>
            <a:br>
              <a:rPr lang="es-ES" dirty="0">
                <a:latin typeface="Batang" panose="02030600000101010101" pitchFamily="18" charset="-127"/>
                <a:ea typeface="Batang" panose="02030600000101010101" pitchFamily="18" charset="-127"/>
              </a:rPr>
            </a:br>
            <a:r>
              <a:rPr lang="es-ES" dirty="0" smtClean="0">
                <a:latin typeface="Batang" panose="02030600000101010101" pitchFamily="18" charset="-127"/>
                <a:ea typeface="Batang" panose="02030600000101010101" pitchFamily="18" charset="-127"/>
              </a:rPr>
              <a:t>Equipo </a:t>
            </a:r>
            <a:r>
              <a:rPr lang="es-ES" dirty="0">
                <a:latin typeface="Batang" panose="02030600000101010101" pitchFamily="18" charset="-127"/>
                <a:ea typeface="Batang" panose="02030600000101010101" pitchFamily="18" charset="-127"/>
              </a:rPr>
              <a:t>protector </a:t>
            </a:r>
            <a:r>
              <a:rPr lang="es-ES" dirty="0" smtClean="0">
                <a:latin typeface="Batang" panose="02030600000101010101" pitchFamily="18" charset="-127"/>
                <a:ea typeface="Batang" panose="02030600000101010101" pitchFamily="18" charset="-127"/>
              </a:rPr>
              <a:t>personal</a:t>
            </a:r>
          </a:p>
          <a:p>
            <a:r>
              <a:rPr lang="es-ES" dirty="0">
                <a:latin typeface="Batang" panose="02030600000101010101" pitchFamily="18" charset="-127"/>
                <a:ea typeface="Batang" panose="02030600000101010101" pitchFamily="18" charset="-127"/>
              </a:rPr>
              <a:t/>
            </a:r>
            <a:br>
              <a:rPr lang="es-ES" dirty="0">
                <a:latin typeface="Batang" panose="02030600000101010101" pitchFamily="18" charset="-127"/>
                <a:ea typeface="Batang" panose="02030600000101010101" pitchFamily="18" charset="-127"/>
              </a:rPr>
            </a:br>
            <a:r>
              <a:rPr lang="es-ES" dirty="0" smtClean="0">
                <a:latin typeface="Batang" panose="02030600000101010101" pitchFamily="18" charset="-127"/>
                <a:ea typeface="Batang" panose="02030600000101010101" pitchFamily="18" charset="-127"/>
              </a:rPr>
              <a:t>Reducción </a:t>
            </a:r>
            <a:r>
              <a:rPr lang="es-ES" dirty="0">
                <a:latin typeface="Batang" panose="02030600000101010101" pitchFamily="18" charset="-127"/>
                <a:ea typeface="Batang" panose="02030600000101010101" pitchFamily="18" charset="-127"/>
              </a:rPr>
              <a:t>en la fuente</a:t>
            </a:r>
            <a:r>
              <a:rPr lang="es-ES" dirty="0" smtClean="0">
                <a:latin typeface="Batang" panose="02030600000101010101" pitchFamily="18" charset="-127"/>
                <a:ea typeface="Batang" panose="02030600000101010101" pitchFamily="18" charset="-127"/>
              </a:rPr>
              <a:t>.</a:t>
            </a:r>
          </a:p>
          <a:p>
            <a:r>
              <a:rPr lang="es-ES" dirty="0">
                <a:latin typeface="Batang" panose="02030600000101010101" pitchFamily="18" charset="-127"/>
                <a:ea typeface="Batang" panose="02030600000101010101" pitchFamily="18" charset="-127"/>
              </a:rPr>
              <a:t/>
            </a:r>
            <a:br>
              <a:rPr lang="es-ES" dirty="0">
                <a:latin typeface="Batang" panose="02030600000101010101" pitchFamily="18" charset="-127"/>
                <a:ea typeface="Batang" panose="02030600000101010101" pitchFamily="18" charset="-127"/>
              </a:rPr>
            </a:br>
            <a:r>
              <a:rPr lang="es-ES" dirty="0" smtClean="0">
                <a:latin typeface="Batang" panose="02030600000101010101" pitchFamily="18" charset="-127"/>
                <a:ea typeface="Batang" panose="02030600000101010101" pitchFamily="18" charset="-127"/>
              </a:rPr>
              <a:t>Programa </a:t>
            </a:r>
            <a:r>
              <a:rPr lang="es-ES" dirty="0">
                <a:latin typeface="Batang" panose="02030600000101010101" pitchFamily="18" charset="-127"/>
                <a:ea typeface="Batang" panose="02030600000101010101" pitchFamily="18" charset="-127"/>
              </a:rPr>
              <a:t>de inmunizaciones o esquema de vacunación</a:t>
            </a:r>
            <a:endParaRPr lang="es-CO"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293413948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43693" y="952065"/>
            <a:ext cx="5832648" cy="584775"/>
          </a:xfrm>
          <a:prstGeom prst="rect">
            <a:avLst/>
          </a:prstGeom>
        </p:spPr>
        <p:txBody>
          <a:bodyPr wrap="square">
            <a:spAutoFit/>
          </a:bodyPr>
          <a:lstStyle/>
          <a:p>
            <a:pPr algn="ctr"/>
            <a:r>
              <a:rPr lang="es-ES" sz="3200" b="1" dirty="0" smtClean="0">
                <a:latin typeface="AR CHRISTY" panose="02000000000000000000" pitchFamily="2" charset="0"/>
              </a:rPr>
              <a:t>Equipo </a:t>
            </a:r>
            <a:r>
              <a:rPr lang="es-ES" sz="3200" b="1" dirty="0">
                <a:latin typeface="AR CHRISTY" panose="02000000000000000000" pitchFamily="2" charset="0"/>
              </a:rPr>
              <a:t>de protección personal</a:t>
            </a:r>
            <a:endParaRPr lang="es-CO" sz="3200" dirty="0">
              <a:latin typeface="AR CHRISTY" panose="02000000000000000000" pitchFamily="2"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5" y="3717032"/>
            <a:ext cx="1884363" cy="2030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1638" y="3497960"/>
            <a:ext cx="1819275"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1475654" y="1674674"/>
            <a:ext cx="6264697" cy="1200329"/>
          </a:xfrm>
          <a:prstGeom prst="rect">
            <a:avLst/>
          </a:prstGeom>
        </p:spPr>
        <p:txBody>
          <a:bodyPr wrap="square">
            <a:spAutoFit/>
          </a:bodyPr>
          <a:lstStyle/>
          <a:p>
            <a:pPr algn="just"/>
            <a:r>
              <a:rPr lang="es-ES_tradnl" dirty="0"/>
              <a:t>Usar en forma rutinaria los elementos necesarios para proteger la piel, mucosas, ojos, boca y manos, como guantes, tapabocas, </a:t>
            </a:r>
            <a:r>
              <a:rPr lang="es-ES_tradnl" dirty="0" err="1" smtClean="0"/>
              <a:t>monogafas</a:t>
            </a:r>
            <a:r>
              <a:rPr lang="es-ES_tradnl" dirty="0" smtClean="0"/>
              <a:t>, </a:t>
            </a:r>
            <a:r>
              <a:rPr lang="es-ES_tradnl" dirty="0"/>
              <a:t>batas, delantales impermeables y otros necesarios.</a:t>
            </a:r>
            <a:endParaRPr lang="es-CO" dirty="0"/>
          </a:p>
        </p:txBody>
      </p:sp>
    </p:spTree>
    <p:extLst>
      <p:ext uri="{BB962C8B-B14F-4D97-AF65-F5344CB8AC3E}">
        <p14:creationId xmlns:p14="http://schemas.microsoft.com/office/powerpoint/2010/main" val="124278663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C:\Users\Aleida Salazar\Desktop\higi.jpg"/>
          <p:cNvPicPr/>
          <p:nvPr/>
        </p:nvPicPr>
        <p:blipFill>
          <a:blip r:embed="rId2">
            <a:extLst>
              <a:ext uri="{28A0092B-C50C-407E-A947-70E740481C1C}">
                <a14:useLocalDpi xmlns:a14="http://schemas.microsoft.com/office/drawing/2010/main" val="0"/>
              </a:ext>
            </a:extLst>
          </a:blip>
          <a:srcRect/>
          <a:stretch>
            <a:fillRect/>
          </a:stretch>
        </p:blipFill>
        <p:spPr bwMode="auto">
          <a:xfrm>
            <a:off x="755576" y="802905"/>
            <a:ext cx="7704856" cy="5661248"/>
          </a:xfrm>
          <a:prstGeom prst="rect">
            <a:avLst/>
          </a:prstGeom>
          <a:noFill/>
          <a:ln>
            <a:noFill/>
          </a:ln>
        </p:spPr>
      </p:pic>
    </p:spTree>
    <p:extLst>
      <p:ext uri="{BB962C8B-B14F-4D97-AF65-F5344CB8AC3E}">
        <p14:creationId xmlns:p14="http://schemas.microsoft.com/office/powerpoint/2010/main" val="327998461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p:nvPr/>
        </p:nvGrpSpPr>
        <p:grpSpPr bwMode="auto">
          <a:xfrm>
            <a:off x="4516843" y="3555680"/>
            <a:ext cx="1044575" cy="1066800"/>
            <a:chOff x="0" y="0"/>
            <a:chExt cx="778" cy="912"/>
          </a:xfrm>
        </p:grpSpPr>
        <p:sp>
          <p:nvSpPr>
            <p:cNvPr id="3" name="Freeform 45"/>
            <p:cNvSpPr>
              <a:spLocks/>
            </p:cNvSpPr>
            <p:nvPr/>
          </p:nvSpPr>
          <p:spPr bwMode="auto">
            <a:xfrm>
              <a:off x="318"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33CC33"/>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4" name="Freeform 46"/>
            <p:cNvSpPr>
              <a:spLocks/>
            </p:cNvSpPr>
            <p:nvPr/>
          </p:nvSpPr>
          <p:spPr bwMode="auto">
            <a:xfrm>
              <a:off x="48"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33CC33"/>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 name="Freeform 47"/>
            <p:cNvSpPr>
              <a:spLocks/>
            </p:cNvSpPr>
            <p:nvPr/>
          </p:nvSpPr>
          <p:spPr bwMode="auto">
            <a:xfrm>
              <a:off x="80"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009900"/>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6" name="Freeform 48"/>
            <p:cNvSpPr>
              <a:spLocks/>
            </p:cNvSpPr>
            <p:nvPr/>
          </p:nvSpPr>
          <p:spPr bwMode="auto">
            <a:xfrm>
              <a:off x="162" y="162"/>
              <a:ext cx="240"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chemeClr val="tx1"/>
              </a:solidFill>
              <a:round/>
              <a:headEnd/>
              <a:tailEnd/>
            </a:ln>
            <a:effectLst/>
            <a:extLst>
              <a:ext uri="{909E8E84-426E-40DD-AFC4-6F175D3DCCD1}">
                <a14:hiddenFill xmlns:a14="http://schemas.microsoft.com/office/drawing/2010/main">
                  <a:solidFill>
                    <a:srgbClr val="33CC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7" name="Freeform 49"/>
            <p:cNvSpPr>
              <a:spLocks/>
            </p:cNvSpPr>
            <p:nvPr/>
          </p:nvSpPr>
          <p:spPr bwMode="auto">
            <a:xfrm>
              <a:off x="294" y="213"/>
              <a:ext cx="240" cy="127"/>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rgbClr val="33CC33"/>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8" name="Text Box 50"/>
            <p:cNvSpPr txBox="1">
              <a:spLocks noChangeArrowheads="1"/>
            </p:cNvSpPr>
            <p:nvPr/>
          </p:nvSpPr>
          <p:spPr bwMode="auto">
            <a:xfrm>
              <a:off x="0" y="478"/>
              <a:ext cx="778" cy="338"/>
            </a:xfrm>
            <a:prstGeom prst="rect">
              <a:avLst/>
            </a:prstGeom>
            <a:noFill/>
            <a:ln>
              <a:noFill/>
            </a:ln>
            <a:effectLst/>
            <a:extLst>
              <a:ext uri="{909E8E84-426E-40DD-AFC4-6F175D3DCCD1}">
                <a14:hiddenFill xmlns:a14="http://schemas.microsoft.com/office/drawing/2010/main">
                  <a:solidFill>
                    <a:srgbClr val="33CC3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80000"/>
                </a:lnSpc>
                <a:spcAft>
                  <a:spcPts val="0"/>
                </a:spcAft>
              </a:pPr>
              <a:r>
                <a:rPr lang="es-ES_tradnl" sz="1300" b="1" kern="1200" dirty="0">
                  <a:solidFill>
                    <a:srgbClr val="000000"/>
                  </a:solidFill>
                  <a:effectLst/>
                  <a:latin typeface="Times New Roman"/>
                  <a:ea typeface="Times New Roman"/>
                  <a:cs typeface="Times New Roman"/>
                </a:rPr>
                <a:t>Material desechable</a:t>
              </a:r>
              <a:endParaRPr lang="es-CO" sz="1200" dirty="0">
                <a:effectLst/>
                <a:latin typeface="Times New Roman"/>
                <a:ea typeface="Times New Roman"/>
              </a:endParaRPr>
            </a:p>
          </p:txBody>
        </p:sp>
      </p:grpSp>
      <p:grpSp>
        <p:nvGrpSpPr>
          <p:cNvPr id="9" name="Group 7"/>
          <p:cNvGrpSpPr/>
          <p:nvPr/>
        </p:nvGrpSpPr>
        <p:grpSpPr bwMode="auto">
          <a:xfrm>
            <a:off x="2919629" y="3826109"/>
            <a:ext cx="991870" cy="941070"/>
            <a:chOff x="0" y="0"/>
            <a:chExt cx="672" cy="912"/>
          </a:xfrm>
        </p:grpSpPr>
        <p:grpSp>
          <p:nvGrpSpPr>
            <p:cNvPr id="10" name="Group 8"/>
            <p:cNvGrpSpPr>
              <a:grpSpLocks/>
            </p:cNvGrpSpPr>
            <p:nvPr/>
          </p:nvGrpSpPr>
          <p:grpSpPr bwMode="auto">
            <a:xfrm>
              <a:off x="0" y="0"/>
              <a:ext cx="672" cy="912"/>
              <a:chOff x="0" y="0"/>
              <a:chExt cx="672" cy="912"/>
            </a:xfrm>
          </p:grpSpPr>
          <p:sp>
            <p:nvSpPr>
              <p:cNvPr id="12" name="Freeform 9"/>
              <p:cNvSpPr>
                <a:spLocks/>
              </p:cNvSpPr>
              <p:nvPr/>
            </p:nvSpPr>
            <p:spPr bwMode="auto">
              <a:xfrm>
                <a:off x="270"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969696"/>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13" name="Freeform 10"/>
              <p:cNvSpPr>
                <a:spLocks/>
              </p:cNvSpPr>
              <p:nvPr/>
            </p:nvSpPr>
            <p:spPr bwMode="auto">
              <a:xfrm>
                <a:off x="0"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969696"/>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14" name="Freeform 11"/>
              <p:cNvSpPr>
                <a:spLocks/>
              </p:cNvSpPr>
              <p:nvPr/>
            </p:nvSpPr>
            <p:spPr bwMode="auto">
              <a:xfrm>
                <a:off x="32"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969696"/>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15" name="Freeform 12"/>
              <p:cNvSpPr>
                <a:spLocks/>
              </p:cNvSpPr>
              <p:nvPr/>
            </p:nvSpPr>
            <p:spPr bwMode="auto">
              <a:xfrm>
                <a:off x="114" y="162"/>
                <a:ext cx="218"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16" name="Freeform 13"/>
              <p:cNvSpPr>
                <a:spLocks/>
              </p:cNvSpPr>
              <p:nvPr/>
            </p:nvSpPr>
            <p:spPr bwMode="auto">
              <a:xfrm>
                <a:off x="246" y="213"/>
                <a:ext cx="218"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grpSp>
        <p:sp>
          <p:nvSpPr>
            <p:cNvPr id="11" name="Text Box 14"/>
            <p:cNvSpPr txBox="1">
              <a:spLocks noChangeArrowheads="1"/>
            </p:cNvSpPr>
            <p:nvPr/>
          </p:nvSpPr>
          <p:spPr bwMode="auto">
            <a:xfrm>
              <a:off x="36" y="419"/>
              <a:ext cx="636" cy="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80000"/>
                </a:lnSpc>
                <a:spcAft>
                  <a:spcPts val="0"/>
                </a:spcAft>
              </a:pPr>
              <a:r>
                <a:rPr lang="es-ES_tradnl" sz="1600" b="1" kern="1200" dirty="0">
                  <a:solidFill>
                    <a:srgbClr val="000000"/>
                  </a:solidFill>
                  <a:effectLst/>
                  <a:latin typeface="Times New Roman"/>
                  <a:ea typeface="Times New Roman"/>
                  <a:cs typeface="Times New Roman"/>
                </a:rPr>
                <a:t>Cartón y papel</a:t>
              </a:r>
              <a:endParaRPr lang="es-CO" sz="1200" dirty="0">
                <a:effectLst/>
                <a:latin typeface="Times New Roman"/>
                <a:ea typeface="Times New Roman"/>
              </a:endParaRPr>
            </a:p>
          </p:txBody>
        </p:sp>
      </p:grpSp>
      <p:grpSp>
        <p:nvGrpSpPr>
          <p:cNvPr id="17" name="Group 51"/>
          <p:cNvGrpSpPr/>
          <p:nvPr/>
        </p:nvGrpSpPr>
        <p:grpSpPr bwMode="auto">
          <a:xfrm>
            <a:off x="850946" y="3556616"/>
            <a:ext cx="1560813" cy="1730348"/>
            <a:chOff x="0" y="0"/>
            <a:chExt cx="816" cy="912"/>
          </a:xfrm>
        </p:grpSpPr>
        <p:grpSp>
          <p:nvGrpSpPr>
            <p:cNvPr id="18" name="Group 52"/>
            <p:cNvGrpSpPr>
              <a:grpSpLocks/>
            </p:cNvGrpSpPr>
            <p:nvPr/>
          </p:nvGrpSpPr>
          <p:grpSpPr bwMode="auto">
            <a:xfrm>
              <a:off x="0" y="0"/>
              <a:ext cx="757" cy="912"/>
              <a:chOff x="0" y="0"/>
              <a:chExt cx="672" cy="912"/>
            </a:xfrm>
          </p:grpSpPr>
          <p:sp>
            <p:nvSpPr>
              <p:cNvPr id="23" name="Freeform 53"/>
              <p:cNvSpPr>
                <a:spLocks/>
              </p:cNvSpPr>
              <p:nvPr/>
            </p:nvSpPr>
            <p:spPr bwMode="auto">
              <a:xfrm>
                <a:off x="270"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FF0000"/>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24" name="Freeform 54"/>
              <p:cNvSpPr>
                <a:spLocks/>
              </p:cNvSpPr>
              <p:nvPr/>
            </p:nvSpPr>
            <p:spPr bwMode="auto">
              <a:xfrm>
                <a:off x="0"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FF0000"/>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25" name="Freeform 55"/>
              <p:cNvSpPr>
                <a:spLocks/>
              </p:cNvSpPr>
              <p:nvPr/>
            </p:nvSpPr>
            <p:spPr bwMode="auto">
              <a:xfrm>
                <a:off x="32"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FF0000"/>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grpSp>
        <p:sp>
          <p:nvSpPr>
            <p:cNvPr id="19" name="Freeform 56"/>
            <p:cNvSpPr>
              <a:spLocks/>
            </p:cNvSpPr>
            <p:nvPr/>
          </p:nvSpPr>
          <p:spPr bwMode="auto">
            <a:xfrm>
              <a:off x="200" y="162"/>
              <a:ext cx="218"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rgbClr val="000000"/>
              </a:solidFill>
              <a:round/>
              <a:headEnd/>
              <a:tailEnd/>
            </a:ln>
            <a:effectLst/>
            <a:extLst>
              <a:ext uri="{909E8E84-426E-40DD-AFC4-6F175D3DCCD1}">
                <a14:hiddenFill xmlns:a14="http://schemas.microsoft.com/office/drawing/2010/main">
                  <a:solidFill>
                    <a:srgbClr val="33CC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grpSp>
          <p:nvGrpSpPr>
            <p:cNvPr id="20" name="Group 57"/>
            <p:cNvGrpSpPr>
              <a:grpSpLocks/>
            </p:cNvGrpSpPr>
            <p:nvPr/>
          </p:nvGrpSpPr>
          <p:grpSpPr bwMode="auto">
            <a:xfrm>
              <a:off x="38" y="213"/>
              <a:ext cx="778" cy="669"/>
              <a:chOff x="38" y="213"/>
              <a:chExt cx="778" cy="669"/>
            </a:xfrm>
          </p:grpSpPr>
          <p:sp>
            <p:nvSpPr>
              <p:cNvPr id="21" name="Freeform 58"/>
              <p:cNvSpPr>
                <a:spLocks/>
              </p:cNvSpPr>
              <p:nvPr/>
            </p:nvSpPr>
            <p:spPr bwMode="auto">
              <a:xfrm>
                <a:off x="332" y="213"/>
                <a:ext cx="218"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rgbClr val="33CC33"/>
              </a:solidFill>
              <a:ln w="57150"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22" name="Text Box 59"/>
              <p:cNvSpPr txBox="1">
                <a:spLocks noChangeArrowheads="1"/>
              </p:cNvSpPr>
              <p:nvPr/>
            </p:nvSpPr>
            <p:spPr bwMode="auto">
              <a:xfrm>
                <a:off x="38" y="477"/>
                <a:ext cx="778" cy="405"/>
              </a:xfrm>
              <a:prstGeom prst="rect">
                <a:avLst/>
              </a:prstGeom>
              <a:noFill/>
              <a:ln>
                <a:noFill/>
              </a:ln>
              <a:effectLst/>
              <a:extLst>
                <a:ext uri="{909E8E84-426E-40DD-AFC4-6F175D3DCCD1}">
                  <a14:hiddenFill xmlns:a14="http://schemas.microsoft.com/office/drawing/2010/main">
                    <a:solidFill>
                      <a:srgbClr val="33CC3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80000"/>
                  </a:lnSpc>
                  <a:spcAft>
                    <a:spcPts val="0"/>
                  </a:spcAft>
                </a:pPr>
                <a:r>
                  <a:rPr lang="es-ES_tradnl" sz="1400" b="1" kern="1200" dirty="0">
                    <a:solidFill>
                      <a:srgbClr val="FFFFFF"/>
                    </a:solidFill>
                    <a:effectLst/>
                    <a:latin typeface="Times New Roman"/>
                    <a:ea typeface="Times New Roman"/>
                    <a:cs typeface="Times New Roman"/>
                  </a:rPr>
                  <a:t>Residuos biológicos</a:t>
                </a:r>
                <a:endParaRPr lang="es-CO" sz="1200" dirty="0">
                  <a:effectLst/>
                  <a:latin typeface="Times New Roman"/>
                  <a:ea typeface="Times New Roman"/>
                </a:endParaRPr>
              </a:p>
            </p:txBody>
          </p:sp>
        </p:grpSp>
      </p:grpSp>
      <p:grpSp>
        <p:nvGrpSpPr>
          <p:cNvPr id="26" name="Group 22"/>
          <p:cNvGrpSpPr/>
          <p:nvPr/>
        </p:nvGrpSpPr>
        <p:grpSpPr bwMode="auto">
          <a:xfrm>
            <a:off x="6347237" y="3407668"/>
            <a:ext cx="1171273" cy="1214812"/>
            <a:chOff x="0" y="0"/>
            <a:chExt cx="724" cy="912"/>
          </a:xfrm>
        </p:grpSpPr>
        <p:sp>
          <p:nvSpPr>
            <p:cNvPr id="27" name="Freeform 23"/>
            <p:cNvSpPr>
              <a:spLocks/>
            </p:cNvSpPr>
            <p:nvPr/>
          </p:nvSpPr>
          <p:spPr bwMode="auto">
            <a:xfrm>
              <a:off x="270"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0000CC"/>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28" name="Freeform 24"/>
            <p:cNvSpPr>
              <a:spLocks/>
            </p:cNvSpPr>
            <p:nvPr/>
          </p:nvSpPr>
          <p:spPr bwMode="auto">
            <a:xfrm>
              <a:off x="0"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0000CC"/>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29" name="Freeform 25"/>
            <p:cNvSpPr>
              <a:spLocks/>
            </p:cNvSpPr>
            <p:nvPr/>
          </p:nvSpPr>
          <p:spPr bwMode="auto">
            <a:xfrm>
              <a:off x="32"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0000CC"/>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0" name="Freeform 26"/>
            <p:cNvSpPr>
              <a:spLocks/>
            </p:cNvSpPr>
            <p:nvPr/>
          </p:nvSpPr>
          <p:spPr bwMode="auto">
            <a:xfrm>
              <a:off x="114" y="162"/>
              <a:ext cx="164"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rgbClr val="000000"/>
              </a:solidFill>
              <a:round/>
              <a:headEnd/>
              <a:tailEnd/>
            </a:ln>
            <a:effectLst/>
            <a:extLst>
              <a:ext uri="{909E8E84-426E-40DD-AFC4-6F175D3DCCD1}">
                <a14:hiddenFill xmlns:a14="http://schemas.microsoft.com/office/drawing/2010/main">
                  <a:solidFill>
                    <a:srgbClr val="0000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1" name="Freeform 27"/>
            <p:cNvSpPr>
              <a:spLocks/>
            </p:cNvSpPr>
            <p:nvPr/>
          </p:nvSpPr>
          <p:spPr bwMode="auto">
            <a:xfrm>
              <a:off x="246" y="213"/>
              <a:ext cx="164"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rgbClr val="0000CC"/>
            </a:solidFill>
            <a:ln w="57150"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2" name="Text Box 28"/>
            <p:cNvSpPr txBox="1">
              <a:spLocks noChangeArrowheads="1"/>
            </p:cNvSpPr>
            <p:nvPr/>
          </p:nvSpPr>
          <p:spPr bwMode="auto">
            <a:xfrm>
              <a:off x="0" y="489"/>
              <a:ext cx="724"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F99"/>
                    </a:outerShdw>
                  </a:effectLst>
                </a14:hiddenEffects>
              </a:ext>
            </a:extLst>
          </p:spPr>
          <p:txBody>
            <a:bodyPr>
              <a:spAutoFit/>
            </a:bodyPr>
            <a:lstStyle/>
            <a:p>
              <a:pPr algn="ctr" fontAlgn="base">
                <a:spcAft>
                  <a:spcPts val="0"/>
                </a:spcAft>
              </a:pPr>
              <a:r>
                <a:rPr lang="es-ES_tradnl" sz="1600" b="1" kern="1200" dirty="0">
                  <a:solidFill>
                    <a:srgbClr val="FFFFFF"/>
                  </a:solidFill>
                  <a:effectLst/>
                  <a:latin typeface="Times New Roman"/>
                  <a:ea typeface="Times New Roman"/>
                  <a:cs typeface="Times New Roman"/>
                </a:rPr>
                <a:t>Plástico</a:t>
              </a:r>
              <a:endParaRPr lang="es-CO" sz="1200" dirty="0">
                <a:effectLst/>
                <a:latin typeface="Times New Roman"/>
                <a:ea typeface="Times New Roman"/>
              </a:endParaRPr>
            </a:p>
          </p:txBody>
        </p:sp>
      </p:grpSp>
      <p:grpSp>
        <p:nvGrpSpPr>
          <p:cNvPr id="33" name="Group 15"/>
          <p:cNvGrpSpPr/>
          <p:nvPr/>
        </p:nvGrpSpPr>
        <p:grpSpPr bwMode="auto">
          <a:xfrm>
            <a:off x="2947672" y="5232921"/>
            <a:ext cx="991870" cy="941070"/>
            <a:chOff x="0" y="0"/>
            <a:chExt cx="672" cy="912"/>
          </a:xfrm>
        </p:grpSpPr>
        <p:sp>
          <p:nvSpPr>
            <p:cNvPr id="34" name="Freeform 16"/>
            <p:cNvSpPr>
              <a:spLocks/>
            </p:cNvSpPr>
            <p:nvPr/>
          </p:nvSpPr>
          <p:spPr bwMode="auto">
            <a:xfrm>
              <a:off x="270"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FFFFFF"/>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5" name="Freeform 17"/>
            <p:cNvSpPr>
              <a:spLocks/>
            </p:cNvSpPr>
            <p:nvPr/>
          </p:nvSpPr>
          <p:spPr bwMode="auto">
            <a:xfrm>
              <a:off x="0"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FFFFFF"/>
            </a:solidFill>
            <a:ln w="9525">
              <a:solidFill>
                <a:srgbClr val="000000"/>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6" name="Freeform 18"/>
            <p:cNvSpPr>
              <a:spLocks/>
            </p:cNvSpPr>
            <p:nvPr/>
          </p:nvSpPr>
          <p:spPr bwMode="auto">
            <a:xfrm>
              <a:off x="32"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FFFFFF"/>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7" name="Freeform 19"/>
            <p:cNvSpPr>
              <a:spLocks/>
            </p:cNvSpPr>
            <p:nvPr/>
          </p:nvSpPr>
          <p:spPr bwMode="auto">
            <a:xfrm>
              <a:off x="114" y="162"/>
              <a:ext cx="218"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rgbClr val="000000"/>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8" name="Freeform 20"/>
            <p:cNvSpPr>
              <a:spLocks/>
            </p:cNvSpPr>
            <p:nvPr/>
          </p:nvSpPr>
          <p:spPr bwMode="auto">
            <a:xfrm>
              <a:off x="246" y="213"/>
              <a:ext cx="218"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rgbClr val="FFFFFF"/>
            </a:solidFill>
            <a:ln w="57150" cmpd="sng">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39" name="Text Box 21"/>
            <p:cNvSpPr txBox="1">
              <a:spLocks noChangeArrowheads="1"/>
            </p:cNvSpPr>
            <p:nvPr/>
          </p:nvSpPr>
          <p:spPr bwMode="auto">
            <a:xfrm>
              <a:off x="38" y="525"/>
              <a:ext cx="634"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80000"/>
                </a:lnSpc>
                <a:spcAft>
                  <a:spcPts val="0"/>
                </a:spcAft>
              </a:pPr>
              <a:r>
                <a:rPr lang="es-ES_tradnl" sz="1600" b="1" kern="1200">
                  <a:solidFill>
                    <a:srgbClr val="000000"/>
                  </a:solidFill>
                  <a:effectLst/>
                  <a:latin typeface="Times New Roman"/>
                  <a:ea typeface="Times New Roman"/>
                  <a:cs typeface="Times New Roman"/>
                </a:rPr>
                <a:t>Vidrio</a:t>
              </a:r>
              <a:endParaRPr lang="es-CO" sz="1200">
                <a:effectLst/>
                <a:latin typeface="Times New Roman"/>
                <a:ea typeface="Times New Roman"/>
              </a:endParaRPr>
            </a:p>
          </p:txBody>
        </p:sp>
      </p:grpSp>
      <p:grpSp>
        <p:nvGrpSpPr>
          <p:cNvPr id="40" name="Group 29"/>
          <p:cNvGrpSpPr/>
          <p:nvPr/>
        </p:nvGrpSpPr>
        <p:grpSpPr bwMode="auto">
          <a:xfrm>
            <a:off x="4988330" y="5271486"/>
            <a:ext cx="1146175" cy="941070"/>
            <a:chOff x="0" y="0"/>
            <a:chExt cx="777" cy="912"/>
          </a:xfrm>
        </p:grpSpPr>
        <p:grpSp>
          <p:nvGrpSpPr>
            <p:cNvPr id="41" name="Group 30"/>
            <p:cNvGrpSpPr>
              <a:grpSpLocks/>
            </p:cNvGrpSpPr>
            <p:nvPr/>
          </p:nvGrpSpPr>
          <p:grpSpPr bwMode="auto">
            <a:xfrm>
              <a:off x="48" y="0"/>
              <a:ext cx="672" cy="912"/>
              <a:chOff x="48" y="0"/>
              <a:chExt cx="672" cy="912"/>
            </a:xfrm>
          </p:grpSpPr>
          <p:sp>
            <p:nvSpPr>
              <p:cNvPr id="45" name="Freeform 31"/>
              <p:cNvSpPr>
                <a:spLocks/>
              </p:cNvSpPr>
              <p:nvPr/>
            </p:nvSpPr>
            <p:spPr bwMode="auto">
              <a:xfrm>
                <a:off x="318"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rgbClr val="FFFF00"/>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46" name="Freeform 32"/>
              <p:cNvSpPr>
                <a:spLocks/>
              </p:cNvSpPr>
              <p:nvPr/>
            </p:nvSpPr>
            <p:spPr bwMode="auto">
              <a:xfrm>
                <a:off x="48"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rgbClr val="FFFF00"/>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47" name="Freeform 33"/>
              <p:cNvSpPr>
                <a:spLocks/>
              </p:cNvSpPr>
              <p:nvPr/>
            </p:nvSpPr>
            <p:spPr bwMode="auto">
              <a:xfrm>
                <a:off x="80"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rgbClr val="FFFF00"/>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grpSp>
        <p:sp>
          <p:nvSpPr>
            <p:cNvPr id="42" name="Freeform 34"/>
            <p:cNvSpPr>
              <a:spLocks/>
            </p:cNvSpPr>
            <p:nvPr/>
          </p:nvSpPr>
          <p:spPr bwMode="auto">
            <a:xfrm>
              <a:off x="162" y="162"/>
              <a:ext cx="218"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43" name="Freeform 35"/>
            <p:cNvSpPr>
              <a:spLocks/>
            </p:cNvSpPr>
            <p:nvPr/>
          </p:nvSpPr>
          <p:spPr bwMode="auto">
            <a:xfrm>
              <a:off x="294" y="213"/>
              <a:ext cx="218"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chemeClr val="bg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44" name="Text Box 36"/>
            <p:cNvSpPr txBox="1">
              <a:spLocks noChangeArrowheads="1"/>
            </p:cNvSpPr>
            <p:nvPr/>
          </p:nvSpPr>
          <p:spPr bwMode="auto">
            <a:xfrm>
              <a:off x="0" y="480"/>
              <a:ext cx="777"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65000"/>
                </a:lnSpc>
                <a:spcAft>
                  <a:spcPts val="0"/>
                </a:spcAft>
              </a:pPr>
              <a:r>
                <a:rPr lang="es-ES_tradnl" sz="1400" b="1" kern="1200">
                  <a:solidFill>
                    <a:srgbClr val="000000"/>
                  </a:solidFill>
                  <a:effectLst/>
                  <a:latin typeface="Times New Roman"/>
                  <a:ea typeface="Times New Roman"/>
                  <a:cs typeface="Times New Roman"/>
                </a:rPr>
                <a:t>Residuos de alimentos</a:t>
              </a:r>
              <a:endParaRPr lang="es-CO" sz="1200">
                <a:effectLst/>
                <a:latin typeface="Times New Roman"/>
                <a:ea typeface="Times New Roman"/>
              </a:endParaRPr>
            </a:p>
          </p:txBody>
        </p:sp>
      </p:grpSp>
      <p:grpSp>
        <p:nvGrpSpPr>
          <p:cNvPr id="48" name="Group 37"/>
          <p:cNvGrpSpPr/>
          <p:nvPr/>
        </p:nvGrpSpPr>
        <p:grpSpPr bwMode="auto">
          <a:xfrm>
            <a:off x="6919256" y="5157757"/>
            <a:ext cx="1068070" cy="945515"/>
            <a:chOff x="0" y="0"/>
            <a:chExt cx="723" cy="917"/>
          </a:xfrm>
        </p:grpSpPr>
        <p:sp>
          <p:nvSpPr>
            <p:cNvPr id="49" name="Freeform 38"/>
            <p:cNvSpPr>
              <a:spLocks/>
            </p:cNvSpPr>
            <p:nvPr/>
          </p:nvSpPr>
          <p:spPr bwMode="auto">
            <a:xfrm>
              <a:off x="273" y="44"/>
              <a:ext cx="238" cy="219"/>
            </a:xfrm>
            <a:custGeom>
              <a:avLst/>
              <a:gdLst>
                <a:gd name="T0" fmla="*/ 238 w 238"/>
                <a:gd name="T1" fmla="*/ 4 h 219"/>
                <a:gd name="T2" fmla="*/ 141 w 238"/>
                <a:gd name="T3" fmla="*/ 79 h 219"/>
                <a:gd name="T4" fmla="*/ 143 w 238"/>
                <a:gd name="T5" fmla="*/ 195 h 219"/>
                <a:gd name="T6" fmla="*/ 120 w 238"/>
                <a:gd name="T7" fmla="*/ 219 h 219"/>
                <a:gd name="T8" fmla="*/ 0 w 238"/>
                <a:gd name="T9" fmla="*/ 214 h 219"/>
                <a:gd name="T10" fmla="*/ 0 w 238"/>
                <a:gd name="T11" fmla="*/ 181 h 219"/>
                <a:gd name="T12" fmla="*/ 87 w 238"/>
                <a:gd name="T13" fmla="*/ 189 h 219"/>
                <a:gd name="T14" fmla="*/ 33 w 238"/>
                <a:gd name="T15" fmla="*/ 156 h 219"/>
                <a:gd name="T16" fmla="*/ 103 w 238"/>
                <a:gd name="T17" fmla="*/ 158 h 219"/>
                <a:gd name="T18" fmla="*/ 66 w 238"/>
                <a:gd name="T19" fmla="*/ 70 h 219"/>
                <a:gd name="T20" fmla="*/ 137 w 238"/>
                <a:gd name="T21" fmla="*/ 30 h 219"/>
                <a:gd name="T22" fmla="*/ 196 w 238"/>
                <a:gd name="T23" fmla="*/ 0 h 219"/>
                <a:gd name="T24" fmla="*/ 238 w 238"/>
                <a:gd name="T25" fmla="*/ 4 h 219"/>
                <a:gd name="T26" fmla="*/ 238 w 238"/>
                <a:gd name="T27" fmla="*/ 4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8" h="219">
                  <a:moveTo>
                    <a:pt x="238" y="4"/>
                  </a:moveTo>
                  <a:lnTo>
                    <a:pt x="141" y="79"/>
                  </a:lnTo>
                  <a:lnTo>
                    <a:pt x="143" y="195"/>
                  </a:lnTo>
                  <a:lnTo>
                    <a:pt x="120" y="219"/>
                  </a:lnTo>
                  <a:lnTo>
                    <a:pt x="0" y="214"/>
                  </a:lnTo>
                  <a:lnTo>
                    <a:pt x="0" y="181"/>
                  </a:lnTo>
                  <a:lnTo>
                    <a:pt x="87" y="189"/>
                  </a:lnTo>
                  <a:lnTo>
                    <a:pt x="33" y="156"/>
                  </a:lnTo>
                  <a:lnTo>
                    <a:pt x="103" y="158"/>
                  </a:lnTo>
                  <a:lnTo>
                    <a:pt x="66" y="70"/>
                  </a:lnTo>
                  <a:lnTo>
                    <a:pt x="137" y="30"/>
                  </a:lnTo>
                  <a:lnTo>
                    <a:pt x="196" y="0"/>
                  </a:lnTo>
                  <a:lnTo>
                    <a:pt x="238" y="4"/>
                  </a:lnTo>
                  <a:close/>
                </a:path>
              </a:pathLst>
            </a:custGeom>
            <a:solidFill>
              <a:schemeClr val="tx2"/>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0" name="Freeform 39"/>
            <p:cNvSpPr>
              <a:spLocks/>
            </p:cNvSpPr>
            <p:nvPr/>
          </p:nvSpPr>
          <p:spPr bwMode="auto">
            <a:xfrm>
              <a:off x="3" y="0"/>
              <a:ext cx="672" cy="912"/>
            </a:xfrm>
            <a:custGeom>
              <a:avLst/>
              <a:gdLst>
                <a:gd name="T0" fmla="*/ 152 w 3458"/>
                <a:gd name="T1" fmla="*/ 85 h 4328"/>
                <a:gd name="T2" fmla="*/ 211 w 3458"/>
                <a:gd name="T3" fmla="*/ 47 h 4328"/>
                <a:gd name="T4" fmla="*/ 178 w 3458"/>
                <a:gd name="T5" fmla="*/ 0 h 4328"/>
                <a:gd name="T6" fmla="*/ 291 w 3458"/>
                <a:gd name="T7" fmla="*/ 0 h 4328"/>
                <a:gd name="T8" fmla="*/ 398 w 3458"/>
                <a:gd name="T9" fmla="*/ 19 h 4328"/>
                <a:gd name="T10" fmla="*/ 483 w 3458"/>
                <a:gd name="T11" fmla="*/ 43 h 4328"/>
                <a:gd name="T12" fmla="*/ 356 w 3458"/>
                <a:gd name="T13" fmla="*/ 50 h 4328"/>
                <a:gd name="T14" fmla="*/ 293 w 3458"/>
                <a:gd name="T15" fmla="*/ 62 h 4328"/>
                <a:gd name="T16" fmla="*/ 300 w 3458"/>
                <a:gd name="T17" fmla="*/ 239 h 4328"/>
                <a:gd name="T18" fmla="*/ 267 w 3458"/>
                <a:gd name="T19" fmla="*/ 265 h 4328"/>
                <a:gd name="T20" fmla="*/ 270 w 3458"/>
                <a:gd name="T21" fmla="*/ 319 h 4328"/>
                <a:gd name="T22" fmla="*/ 119 w 3458"/>
                <a:gd name="T23" fmla="*/ 527 h 4328"/>
                <a:gd name="T24" fmla="*/ 82 w 3458"/>
                <a:gd name="T25" fmla="*/ 595 h 4328"/>
                <a:gd name="T26" fmla="*/ 63 w 3458"/>
                <a:gd name="T27" fmla="*/ 664 h 4328"/>
                <a:gd name="T28" fmla="*/ 52 w 3458"/>
                <a:gd name="T29" fmla="*/ 728 h 4328"/>
                <a:gd name="T30" fmla="*/ 76 w 3458"/>
                <a:gd name="T31" fmla="*/ 784 h 4328"/>
                <a:gd name="T32" fmla="*/ 117 w 3458"/>
                <a:gd name="T33" fmla="*/ 839 h 4328"/>
                <a:gd name="T34" fmla="*/ 159 w 3458"/>
                <a:gd name="T35" fmla="*/ 860 h 4328"/>
                <a:gd name="T36" fmla="*/ 232 w 3458"/>
                <a:gd name="T37" fmla="*/ 865 h 4328"/>
                <a:gd name="T38" fmla="*/ 359 w 3458"/>
                <a:gd name="T39" fmla="*/ 865 h 4328"/>
                <a:gd name="T40" fmla="*/ 452 w 3458"/>
                <a:gd name="T41" fmla="*/ 855 h 4328"/>
                <a:gd name="T42" fmla="*/ 520 w 3458"/>
                <a:gd name="T43" fmla="*/ 825 h 4328"/>
                <a:gd name="T44" fmla="*/ 574 w 3458"/>
                <a:gd name="T45" fmla="*/ 782 h 4328"/>
                <a:gd name="T46" fmla="*/ 598 w 3458"/>
                <a:gd name="T47" fmla="*/ 723 h 4328"/>
                <a:gd name="T48" fmla="*/ 609 w 3458"/>
                <a:gd name="T49" fmla="*/ 659 h 4328"/>
                <a:gd name="T50" fmla="*/ 607 w 3458"/>
                <a:gd name="T51" fmla="*/ 574 h 4328"/>
                <a:gd name="T52" fmla="*/ 576 w 3458"/>
                <a:gd name="T53" fmla="*/ 501 h 4328"/>
                <a:gd name="T54" fmla="*/ 509 w 3458"/>
                <a:gd name="T55" fmla="*/ 383 h 4328"/>
                <a:gd name="T56" fmla="*/ 422 w 3458"/>
                <a:gd name="T57" fmla="*/ 277 h 4328"/>
                <a:gd name="T58" fmla="*/ 415 w 3458"/>
                <a:gd name="T59" fmla="*/ 229 h 4328"/>
                <a:gd name="T60" fmla="*/ 585 w 3458"/>
                <a:gd name="T61" fmla="*/ 440 h 4328"/>
                <a:gd name="T62" fmla="*/ 637 w 3458"/>
                <a:gd name="T63" fmla="*/ 525 h 4328"/>
                <a:gd name="T64" fmla="*/ 668 w 3458"/>
                <a:gd name="T65" fmla="*/ 614 h 4328"/>
                <a:gd name="T66" fmla="*/ 672 w 3458"/>
                <a:gd name="T67" fmla="*/ 716 h 4328"/>
                <a:gd name="T68" fmla="*/ 637 w 3458"/>
                <a:gd name="T69" fmla="*/ 791 h 4328"/>
                <a:gd name="T70" fmla="*/ 581 w 3458"/>
                <a:gd name="T71" fmla="*/ 855 h 4328"/>
                <a:gd name="T72" fmla="*/ 518 w 3458"/>
                <a:gd name="T73" fmla="*/ 888 h 4328"/>
                <a:gd name="T74" fmla="*/ 450 w 3458"/>
                <a:gd name="T75" fmla="*/ 907 h 4328"/>
                <a:gd name="T76" fmla="*/ 333 w 3458"/>
                <a:gd name="T77" fmla="*/ 912 h 4328"/>
                <a:gd name="T78" fmla="*/ 193 w 3458"/>
                <a:gd name="T79" fmla="*/ 898 h 4328"/>
                <a:gd name="T80" fmla="*/ 104 w 3458"/>
                <a:gd name="T81" fmla="*/ 872 h 4328"/>
                <a:gd name="T82" fmla="*/ 45 w 3458"/>
                <a:gd name="T83" fmla="*/ 825 h 4328"/>
                <a:gd name="T84" fmla="*/ 11 w 3458"/>
                <a:gd name="T85" fmla="*/ 760 h 4328"/>
                <a:gd name="T86" fmla="*/ 0 w 3458"/>
                <a:gd name="T87" fmla="*/ 673 h 4328"/>
                <a:gd name="T88" fmla="*/ 17 w 3458"/>
                <a:gd name="T89" fmla="*/ 586 h 4328"/>
                <a:gd name="T90" fmla="*/ 37 w 3458"/>
                <a:gd name="T91" fmla="*/ 527 h 4328"/>
                <a:gd name="T92" fmla="*/ 80 w 3458"/>
                <a:gd name="T93" fmla="*/ 463 h 4328"/>
                <a:gd name="T94" fmla="*/ 246 w 3458"/>
                <a:gd name="T95" fmla="*/ 267 h 4328"/>
                <a:gd name="T96" fmla="*/ 259 w 3458"/>
                <a:gd name="T97" fmla="*/ 210 h 4328"/>
                <a:gd name="T98" fmla="*/ 204 w 3458"/>
                <a:gd name="T99" fmla="*/ 104 h 4328"/>
                <a:gd name="T100" fmla="*/ 152 w 3458"/>
                <a:gd name="T101" fmla="*/ 85 h 4328"/>
                <a:gd name="T102" fmla="*/ 152 w 3458"/>
                <a:gd name="T103" fmla="*/ 85 h 43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458" h="4328">
                  <a:moveTo>
                    <a:pt x="781" y="405"/>
                  </a:moveTo>
                  <a:lnTo>
                    <a:pt x="1084" y="224"/>
                  </a:lnTo>
                  <a:lnTo>
                    <a:pt x="916" y="0"/>
                  </a:lnTo>
                  <a:lnTo>
                    <a:pt x="1498" y="0"/>
                  </a:lnTo>
                  <a:lnTo>
                    <a:pt x="2047" y="91"/>
                  </a:lnTo>
                  <a:lnTo>
                    <a:pt x="2483" y="203"/>
                  </a:lnTo>
                  <a:lnTo>
                    <a:pt x="1834" y="236"/>
                  </a:lnTo>
                  <a:lnTo>
                    <a:pt x="1509" y="293"/>
                  </a:lnTo>
                  <a:lnTo>
                    <a:pt x="1544" y="1133"/>
                  </a:lnTo>
                  <a:lnTo>
                    <a:pt x="1376" y="1256"/>
                  </a:lnTo>
                  <a:lnTo>
                    <a:pt x="1388" y="1515"/>
                  </a:lnTo>
                  <a:lnTo>
                    <a:pt x="614" y="2499"/>
                  </a:lnTo>
                  <a:lnTo>
                    <a:pt x="424" y="2826"/>
                  </a:lnTo>
                  <a:lnTo>
                    <a:pt x="323" y="3151"/>
                  </a:lnTo>
                  <a:lnTo>
                    <a:pt x="268" y="3454"/>
                  </a:lnTo>
                  <a:lnTo>
                    <a:pt x="390" y="3722"/>
                  </a:lnTo>
                  <a:lnTo>
                    <a:pt x="603" y="3980"/>
                  </a:lnTo>
                  <a:lnTo>
                    <a:pt x="816" y="4081"/>
                  </a:lnTo>
                  <a:lnTo>
                    <a:pt x="1196" y="4104"/>
                  </a:lnTo>
                  <a:lnTo>
                    <a:pt x="1846" y="4104"/>
                  </a:lnTo>
                  <a:lnTo>
                    <a:pt x="2327" y="4058"/>
                  </a:lnTo>
                  <a:lnTo>
                    <a:pt x="2675" y="3914"/>
                  </a:lnTo>
                  <a:lnTo>
                    <a:pt x="2954" y="3712"/>
                  </a:lnTo>
                  <a:lnTo>
                    <a:pt x="3078" y="3431"/>
                  </a:lnTo>
                  <a:lnTo>
                    <a:pt x="3133" y="3129"/>
                  </a:lnTo>
                  <a:lnTo>
                    <a:pt x="3121" y="2724"/>
                  </a:lnTo>
                  <a:lnTo>
                    <a:pt x="2966" y="2378"/>
                  </a:lnTo>
                  <a:lnTo>
                    <a:pt x="2620" y="1817"/>
                  </a:lnTo>
                  <a:lnTo>
                    <a:pt x="2171" y="1313"/>
                  </a:lnTo>
                  <a:lnTo>
                    <a:pt x="2137" y="1089"/>
                  </a:lnTo>
                  <a:lnTo>
                    <a:pt x="3009" y="2087"/>
                  </a:lnTo>
                  <a:lnTo>
                    <a:pt x="3279" y="2490"/>
                  </a:lnTo>
                  <a:lnTo>
                    <a:pt x="3435" y="2916"/>
                  </a:lnTo>
                  <a:lnTo>
                    <a:pt x="3458" y="3397"/>
                  </a:lnTo>
                  <a:lnTo>
                    <a:pt x="3279" y="3756"/>
                  </a:lnTo>
                  <a:lnTo>
                    <a:pt x="2988" y="4058"/>
                  </a:lnTo>
                  <a:lnTo>
                    <a:pt x="2663" y="4216"/>
                  </a:lnTo>
                  <a:lnTo>
                    <a:pt x="2315" y="4305"/>
                  </a:lnTo>
                  <a:lnTo>
                    <a:pt x="1713" y="4328"/>
                  </a:lnTo>
                  <a:lnTo>
                    <a:pt x="994" y="4261"/>
                  </a:lnTo>
                  <a:lnTo>
                    <a:pt x="536" y="4138"/>
                  </a:lnTo>
                  <a:lnTo>
                    <a:pt x="234" y="3914"/>
                  </a:lnTo>
                  <a:lnTo>
                    <a:pt x="55" y="3609"/>
                  </a:lnTo>
                  <a:lnTo>
                    <a:pt x="0" y="3195"/>
                  </a:lnTo>
                  <a:lnTo>
                    <a:pt x="87" y="2781"/>
                  </a:lnTo>
                  <a:lnTo>
                    <a:pt x="188" y="2499"/>
                  </a:lnTo>
                  <a:lnTo>
                    <a:pt x="413" y="2199"/>
                  </a:lnTo>
                  <a:lnTo>
                    <a:pt x="1264" y="1268"/>
                  </a:lnTo>
                  <a:lnTo>
                    <a:pt x="1331" y="998"/>
                  </a:lnTo>
                  <a:lnTo>
                    <a:pt x="1051" y="494"/>
                  </a:lnTo>
                  <a:lnTo>
                    <a:pt x="781" y="405"/>
                  </a:lnTo>
                  <a:close/>
                </a:path>
              </a:pathLst>
            </a:custGeom>
            <a:solidFill>
              <a:schemeClr val="tx2"/>
            </a:solidFill>
            <a:ln w="9525">
              <a:solidFill>
                <a:schemeClr val="tx1"/>
              </a:solidFill>
              <a:round/>
              <a:headEnd/>
              <a:tailEnd/>
            </a:ln>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1" name="Freeform 40"/>
            <p:cNvSpPr>
              <a:spLocks/>
            </p:cNvSpPr>
            <p:nvPr/>
          </p:nvSpPr>
          <p:spPr bwMode="auto">
            <a:xfrm>
              <a:off x="35" y="15"/>
              <a:ext cx="640" cy="855"/>
            </a:xfrm>
            <a:custGeom>
              <a:avLst/>
              <a:gdLst>
                <a:gd name="T0" fmla="*/ 193 w 640"/>
                <a:gd name="T1" fmla="*/ 85 h 855"/>
                <a:gd name="T2" fmla="*/ 247 w 640"/>
                <a:gd name="T3" fmla="*/ 0 h 855"/>
                <a:gd name="T4" fmla="*/ 436 w 640"/>
                <a:gd name="T5" fmla="*/ 36 h 855"/>
                <a:gd name="T6" fmla="*/ 331 w 640"/>
                <a:gd name="T7" fmla="*/ 162 h 855"/>
                <a:gd name="T8" fmla="*/ 406 w 640"/>
                <a:gd name="T9" fmla="*/ 280 h 855"/>
                <a:gd name="T10" fmla="*/ 562 w 640"/>
                <a:gd name="T11" fmla="*/ 478 h 855"/>
                <a:gd name="T12" fmla="*/ 640 w 640"/>
                <a:gd name="T13" fmla="*/ 690 h 855"/>
                <a:gd name="T14" fmla="*/ 566 w 640"/>
                <a:gd name="T15" fmla="*/ 808 h 855"/>
                <a:gd name="T16" fmla="*/ 427 w 640"/>
                <a:gd name="T17" fmla="*/ 852 h 855"/>
                <a:gd name="T18" fmla="*/ 277 w 640"/>
                <a:gd name="T19" fmla="*/ 855 h 855"/>
                <a:gd name="T20" fmla="*/ 121 w 640"/>
                <a:gd name="T21" fmla="*/ 849 h 855"/>
                <a:gd name="T22" fmla="*/ 52 w 640"/>
                <a:gd name="T23" fmla="*/ 813 h 855"/>
                <a:gd name="T24" fmla="*/ 0 w 640"/>
                <a:gd name="T25" fmla="*/ 703 h 855"/>
                <a:gd name="T26" fmla="*/ 24 w 640"/>
                <a:gd name="T27" fmla="*/ 585 h 855"/>
                <a:gd name="T28" fmla="*/ 210 w 640"/>
                <a:gd name="T29" fmla="*/ 301 h 855"/>
                <a:gd name="T30" fmla="*/ 252 w 640"/>
                <a:gd name="T31" fmla="*/ 203 h 855"/>
                <a:gd name="T32" fmla="*/ 193 w 640"/>
                <a:gd name="T33" fmla="*/ 85 h 855"/>
                <a:gd name="T34" fmla="*/ 193 w 640"/>
                <a:gd name="T35" fmla="*/ 85 h 8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40" h="855">
                  <a:moveTo>
                    <a:pt x="193" y="85"/>
                  </a:moveTo>
                  <a:lnTo>
                    <a:pt x="247" y="0"/>
                  </a:lnTo>
                  <a:lnTo>
                    <a:pt x="436" y="36"/>
                  </a:lnTo>
                  <a:lnTo>
                    <a:pt x="331" y="162"/>
                  </a:lnTo>
                  <a:lnTo>
                    <a:pt x="406" y="280"/>
                  </a:lnTo>
                  <a:lnTo>
                    <a:pt x="562" y="478"/>
                  </a:lnTo>
                  <a:lnTo>
                    <a:pt x="640" y="690"/>
                  </a:lnTo>
                  <a:lnTo>
                    <a:pt x="566" y="808"/>
                  </a:lnTo>
                  <a:lnTo>
                    <a:pt x="427" y="852"/>
                  </a:lnTo>
                  <a:lnTo>
                    <a:pt x="277" y="855"/>
                  </a:lnTo>
                  <a:lnTo>
                    <a:pt x="121" y="849"/>
                  </a:lnTo>
                  <a:lnTo>
                    <a:pt x="52" y="813"/>
                  </a:lnTo>
                  <a:lnTo>
                    <a:pt x="0" y="703"/>
                  </a:lnTo>
                  <a:lnTo>
                    <a:pt x="24" y="585"/>
                  </a:lnTo>
                  <a:lnTo>
                    <a:pt x="210" y="301"/>
                  </a:lnTo>
                  <a:lnTo>
                    <a:pt x="252" y="203"/>
                  </a:lnTo>
                  <a:lnTo>
                    <a:pt x="193" y="85"/>
                  </a:ln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2" name="Freeform 41"/>
            <p:cNvSpPr>
              <a:spLocks/>
            </p:cNvSpPr>
            <p:nvPr/>
          </p:nvSpPr>
          <p:spPr bwMode="auto">
            <a:xfrm>
              <a:off x="117" y="162"/>
              <a:ext cx="218" cy="174"/>
            </a:xfrm>
            <a:custGeom>
              <a:avLst/>
              <a:gdLst>
                <a:gd name="T0" fmla="*/ 0 w 414"/>
                <a:gd name="T1" fmla="*/ 0 h 174"/>
                <a:gd name="T2" fmla="*/ 36 w 414"/>
                <a:gd name="T3" fmla="*/ 30 h 174"/>
                <a:gd name="T4" fmla="*/ 42 w 414"/>
                <a:gd name="T5" fmla="*/ 48 h 174"/>
                <a:gd name="T6" fmla="*/ 78 w 414"/>
                <a:gd name="T7" fmla="*/ 60 h 174"/>
                <a:gd name="T8" fmla="*/ 204 w 414"/>
                <a:gd name="T9" fmla="*/ 60 h 174"/>
                <a:gd name="T10" fmla="*/ 294 w 414"/>
                <a:gd name="T11" fmla="*/ 108 h 174"/>
                <a:gd name="T12" fmla="*/ 372 w 414"/>
                <a:gd name="T13" fmla="*/ 156 h 174"/>
                <a:gd name="T14" fmla="*/ 414 w 414"/>
                <a:gd name="T15" fmla="*/ 174 h 1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14" h="174">
                  <a:moveTo>
                    <a:pt x="0" y="0"/>
                  </a:moveTo>
                  <a:cubicBezTo>
                    <a:pt x="13" y="9"/>
                    <a:pt x="27" y="16"/>
                    <a:pt x="36" y="30"/>
                  </a:cubicBezTo>
                  <a:cubicBezTo>
                    <a:pt x="40" y="35"/>
                    <a:pt x="37" y="44"/>
                    <a:pt x="42" y="48"/>
                  </a:cubicBezTo>
                  <a:cubicBezTo>
                    <a:pt x="52" y="55"/>
                    <a:pt x="78" y="60"/>
                    <a:pt x="78" y="60"/>
                  </a:cubicBezTo>
                  <a:cubicBezTo>
                    <a:pt x="108" y="105"/>
                    <a:pt x="273" y="106"/>
                    <a:pt x="204" y="60"/>
                  </a:cubicBezTo>
                  <a:cubicBezTo>
                    <a:pt x="215" y="115"/>
                    <a:pt x="234" y="103"/>
                    <a:pt x="294" y="108"/>
                  </a:cubicBezTo>
                  <a:cubicBezTo>
                    <a:pt x="306" y="143"/>
                    <a:pt x="344" y="137"/>
                    <a:pt x="372" y="156"/>
                  </a:cubicBezTo>
                  <a:cubicBezTo>
                    <a:pt x="386" y="165"/>
                    <a:pt x="397" y="174"/>
                    <a:pt x="414" y="174"/>
                  </a:cubicBezTo>
                </a:path>
              </a:pathLst>
            </a:custGeom>
            <a:noFill/>
            <a:ln w="57150" cmpd="sng">
              <a:solidFill>
                <a:schemeClr val="bg2"/>
              </a:solidFill>
              <a:round/>
              <a:headEnd/>
              <a:tailEnd/>
            </a:ln>
            <a:effectLst/>
            <a:extLst>
              <a:ext uri="{909E8E84-426E-40DD-AFC4-6F175D3DCCD1}">
                <a14:hiddenFill xmlns:a14="http://schemas.microsoft.com/office/drawing/2010/main">
                  <a:solidFill>
                    <a:srgbClr val="0000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3" name="Freeform 42"/>
            <p:cNvSpPr>
              <a:spLocks/>
            </p:cNvSpPr>
            <p:nvPr/>
          </p:nvSpPr>
          <p:spPr bwMode="auto">
            <a:xfrm>
              <a:off x="249" y="213"/>
              <a:ext cx="218" cy="144"/>
            </a:xfrm>
            <a:custGeom>
              <a:avLst/>
              <a:gdLst>
                <a:gd name="T0" fmla="*/ 0 w 168"/>
                <a:gd name="T1" fmla="*/ 33 h 42"/>
                <a:gd name="T2" fmla="*/ 24 w 168"/>
                <a:gd name="T3" fmla="*/ 24 h 42"/>
                <a:gd name="T4" fmla="*/ 78 w 168"/>
                <a:gd name="T5" fmla="*/ 21 h 42"/>
                <a:gd name="T6" fmla="*/ 168 w 168"/>
                <a:gd name="T7" fmla="*/ 0 h 4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8" h="42">
                  <a:moveTo>
                    <a:pt x="0" y="33"/>
                  </a:moveTo>
                  <a:cubicBezTo>
                    <a:pt x="26" y="42"/>
                    <a:pt x="12" y="26"/>
                    <a:pt x="24" y="24"/>
                  </a:cubicBezTo>
                  <a:cubicBezTo>
                    <a:pt x="42" y="20"/>
                    <a:pt x="60" y="22"/>
                    <a:pt x="78" y="21"/>
                  </a:cubicBezTo>
                  <a:cubicBezTo>
                    <a:pt x="107" y="2"/>
                    <a:pt x="134" y="0"/>
                    <a:pt x="168" y="0"/>
                  </a:cubicBezTo>
                </a:path>
              </a:pathLst>
            </a:custGeom>
            <a:solidFill>
              <a:srgbClr val="0000CC"/>
            </a:solidFill>
            <a:ln w="57150" cmpd="sng">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15000"/>
                </a:lnSpc>
                <a:spcAft>
                  <a:spcPts val="1000"/>
                </a:spcAft>
              </a:pPr>
              <a:r>
                <a:rPr lang="es-CO" sz="1100">
                  <a:effectLst/>
                  <a:latin typeface="Calibri"/>
                  <a:ea typeface="Times New Roman"/>
                  <a:cs typeface="Times New Roman"/>
                </a:rPr>
                <a:t> </a:t>
              </a:r>
              <a:endParaRPr lang="es-CO" sz="1100">
                <a:effectLst/>
                <a:latin typeface="Calibri"/>
                <a:ea typeface="Calibri"/>
                <a:cs typeface="Times New Roman"/>
              </a:endParaRPr>
            </a:p>
          </p:txBody>
        </p:sp>
        <p:sp>
          <p:nvSpPr>
            <p:cNvPr id="54" name="Text Box 43"/>
            <p:cNvSpPr txBox="1">
              <a:spLocks noChangeArrowheads="1"/>
            </p:cNvSpPr>
            <p:nvPr/>
          </p:nvSpPr>
          <p:spPr bwMode="auto">
            <a:xfrm>
              <a:off x="0" y="432"/>
              <a:ext cx="723" cy="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FF99"/>
                    </a:outerShdw>
                  </a:effectLst>
                </a14:hiddenEffects>
              </a:ext>
            </a:extLst>
          </p:spPr>
          <p:txBody>
            <a:bodyPr>
              <a:spAutoFit/>
            </a:bodyPr>
            <a:lstStyle/>
            <a:p>
              <a:pPr algn="ctr" fontAlgn="base">
                <a:spcAft>
                  <a:spcPts val="0"/>
                </a:spcAft>
              </a:pPr>
              <a:r>
                <a:rPr lang="es-ES_tradnl" sz="1400" b="1" kern="1200">
                  <a:solidFill>
                    <a:srgbClr val="FFFFFF"/>
                  </a:solidFill>
                  <a:effectLst/>
                  <a:latin typeface="Times New Roman"/>
                  <a:ea typeface="Times New Roman"/>
                  <a:cs typeface="Times New Roman"/>
                </a:rPr>
                <a:t>Tejidos humanos</a:t>
              </a:r>
              <a:endParaRPr lang="es-CO" sz="1200">
                <a:effectLst/>
                <a:latin typeface="Times New Roman"/>
                <a:ea typeface="Times New Roman"/>
              </a:endParaRPr>
            </a:p>
          </p:txBody>
        </p:sp>
      </p:grpSp>
      <p:sp>
        <p:nvSpPr>
          <p:cNvPr id="55" name="Rectangle 54"/>
          <p:cNvSpPr>
            <a:spLocks noChangeArrowheads="1"/>
          </p:cNvSpPr>
          <p:nvPr/>
        </p:nvSpPr>
        <p:spPr bwMode="auto">
          <a:xfrm>
            <a:off x="346825" y="734199"/>
            <a:ext cx="85324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O" alt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57" name="Rectangle 80"/>
          <p:cNvSpPr>
            <a:spLocks noChangeArrowheads="1"/>
          </p:cNvSpPr>
          <p:nvPr/>
        </p:nvSpPr>
        <p:spPr bwMode="auto">
          <a:xfrm>
            <a:off x="346825" y="927741"/>
            <a:ext cx="838842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CO" altLang="es-CO" sz="800" b="0" i="0" u="none" strike="noStrike" cap="none" normalizeH="0" baseline="0" dirty="0" smtClean="0">
                <a:ln>
                  <a:noFill/>
                </a:ln>
                <a:solidFill>
                  <a:schemeClr val="tx1"/>
                </a:solidFill>
                <a:effectLst/>
                <a:latin typeface="Arial" pitchFamily="34" charset="0"/>
                <a:cs typeface="Arial" pitchFamily="34" charset="0"/>
              </a:rPr>
              <a:t/>
            </a:r>
            <a:br>
              <a:rPr kumimoji="0" lang="es-CO" altLang="es-CO" sz="800" b="0" i="0" u="none" strike="noStrike" cap="none" normalizeH="0" baseline="0" dirty="0" smtClean="0">
                <a:ln>
                  <a:noFill/>
                </a:ln>
                <a:solidFill>
                  <a:schemeClr val="tx1"/>
                </a:solidFill>
                <a:effectLst/>
                <a:latin typeface="Arial" pitchFamily="34" charset="0"/>
                <a:cs typeface="Arial" pitchFamily="34" charset="0"/>
              </a:rPr>
            </a:br>
            <a:endParaRPr kumimoji="0" lang="es-CO" altLang="es-CO"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O" altLang="es-C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Rectangle 99"/>
          <p:cNvSpPr>
            <a:spLocks noChangeArrowheads="1"/>
          </p:cNvSpPr>
          <p:nvPr/>
        </p:nvSpPr>
        <p:spPr bwMode="auto">
          <a:xfrm>
            <a:off x="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812800" algn="l"/>
              </a:tabLst>
              <a:defRPr>
                <a:solidFill>
                  <a:schemeClr val="tx1"/>
                </a:solidFill>
                <a:latin typeface="Arial" pitchFamily="34" charset="0"/>
                <a:cs typeface="Arial" pitchFamily="34" charset="0"/>
              </a:defRPr>
            </a:lvl1pPr>
            <a:lvl2pPr fontAlgn="base">
              <a:spcBef>
                <a:spcPct val="0"/>
              </a:spcBef>
              <a:spcAft>
                <a:spcPct val="0"/>
              </a:spcAft>
              <a:tabLst>
                <a:tab pos="812800" algn="l"/>
              </a:tabLst>
              <a:defRPr>
                <a:solidFill>
                  <a:schemeClr val="tx1"/>
                </a:solidFill>
                <a:latin typeface="Arial" pitchFamily="34" charset="0"/>
                <a:cs typeface="Arial" pitchFamily="34" charset="0"/>
              </a:defRPr>
            </a:lvl2pPr>
            <a:lvl3pPr fontAlgn="base">
              <a:spcBef>
                <a:spcPct val="0"/>
              </a:spcBef>
              <a:spcAft>
                <a:spcPct val="0"/>
              </a:spcAft>
              <a:tabLst>
                <a:tab pos="812800" algn="l"/>
              </a:tabLst>
              <a:defRPr>
                <a:solidFill>
                  <a:schemeClr val="tx1"/>
                </a:solidFill>
                <a:latin typeface="Arial" pitchFamily="34" charset="0"/>
                <a:cs typeface="Arial" pitchFamily="34" charset="0"/>
              </a:defRPr>
            </a:lvl3pPr>
            <a:lvl4pPr fontAlgn="base">
              <a:spcBef>
                <a:spcPct val="0"/>
              </a:spcBef>
              <a:spcAft>
                <a:spcPct val="0"/>
              </a:spcAft>
              <a:tabLst>
                <a:tab pos="812800" algn="l"/>
              </a:tabLst>
              <a:defRPr>
                <a:solidFill>
                  <a:schemeClr val="tx1"/>
                </a:solidFill>
                <a:latin typeface="Arial" pitchFamily="34" charset="0"/>
                <a:cs typeface="Arial" pitchFamily="34" charset="0"/>
              </a:defRPr>
            </a:lvl4pPr>
            <a:lvl5pPr fontAlgn="base">
              <a:spcBef>
                <a:spcPct val="0"/>
              </a:spcBef>
              <a:spcAft>
                <a:spcPct val="0"/>
              </a:spcAft>
              <a:tabLst>
                <a:tab pos="812800" algn="l"/>
              </a:tabLst>
              <a:defRPr>
                <a:solidFill>
                  <a:schemeClr val="tx1"/>
                </a:solidFill>
                <a:latin typeface="Arial" pitchFamily="34" charset="0"/>
                <a:cs typeface="Arial" pitchFamily="34" charset="0"/>
              </a:defRPr>
            </a:lvl5pPr>
            <a:lvl6pPr fontAlgn="base">
              <a:spcBef>
                <a:spcPct val="0"/>
              </a:spcBef>
              <a:spcAft>
                <a:spcPct val="0"/>
              </a:spcAft>
              <a:tabLst>
                <a:tab pos="812800" algn="l"/>
              </a:tabLst>
              <a:defRPr>
                <a:solidFill>
                  <a:schemeClr val="tx1"/>
                </a:solidFill>
                <a:latin typeface="Arial" pitchFamily="34" charset="0"/>
                <a:cs typeface="Arial" pitchFamily="34" charset="0"/>
              </a:defRPr>
            </a:lvl6pPr>
            <a:lvl7pPr fontAlgn="base">
              <a:spcBef>
                <a:spcPct val="0"/>
              </a:spcBef>
              <a:spcAft>
                <a:spcPct val="0"/>
              </a:spcAft>
              <a:tabLst>
                <a:tab pos="812800" algn="l"/>
              </a:tabLst>
              <a:defRPr>
                <a:solidFill>
                  <a:schemeClr val="tx1"/>
                </a:solidFill>
                <a:latin typeface="Arial" pitchFamily="34" charset="0"/>
                <a:cs typeface="Arial" pitchFamily="34" charset="0"/>
              </a:defRPr>
            </a:lvl7pPr>
            <a:lvl8pPr fontAlgn="base">
              <a:spcBef>
                <a:spcPct val="0"/>
              </a:spcBef>
              <a:spcAft>
                <a:spcPct val="0"/>
              </a:spcAft>
              <a:tabLst>
                <a:tab pos="812800" algn="l"/>
              </a:tabLst>
              <a:defRPr>
                <a:solidFill>
                  <a:schemeClr val="tx1"/>
                </a:solidFill>
                <a:latin typeface="Arial" pitchFamily="34" charset="0"/>
                <a:cs typeface="Arial" pitchFamily="34" charset="0"/>
              </a:defRPr>
            </a:lvl8pPr>
            <a:lvl9pPr fontAlgn="base">
              <a:spcBef>
                <a:spcPct val="0"/>
              </a:spcBef>
              <a:spcAft>
                <a:spcPct val="0"/>
              </a:spcAft>
              <a:tabLst>
                <a:tab pos="8128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812800" algn="l"/>
              </a:tabLst>
            </a:pPr>
            <a:endParaRPr kumimoji="0" lang="es-CO" altLang="es-CO"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812800" algn="l"/>
              </a:tabLst>
            </a:pPr>
            <a:r>
              <a:rPr kumimoji="0" lang="es-CO" altLang="es-CO" sz="12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	     </a:t>
            </a:r>
            <a:endParaRPr kumimoji="0" lang="es-CO" altLang="es-CO"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12800" algn="l"/>
              </a:tabLst>
            </a:pPr>
            <a:endParaRPr kumimoji="0" lang="es-CO" altLang="es-CO"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58 Rectángulo redondeado"/>
          <p:cNvSpPr/>
          <p:nvPr/>
        </p:nvSpPr>
        <p:spPr>
          <a:xfrm>
            <a:off x="993871" y="927741"/>
            <a:ext cx="7250537" cy="199720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_tradnl" b="1" dirty="0">
                <a:latin typeface="AR CHRISTY" panose="02000000000000000000" pitchFamily="2" charset="0"/>
              </a:rPr>
              <a:t>REDUCCION EN LA FUENTE</a:t>
            </a:r>
            <a:r>
              <a:rPr lang="es-ES_tradnl" dirty="0">
                <a:latin typeface="AR CHRISTY" panose="02000000000000000000" pitchFamily="2" charset="0"/>
              </a:rPr>
              <a:t>:  </a:t>
            </a:r>
            <a:r>
              <a:rPr lang="es-ES_tradnl" sz="2000" dirty="0">
                <a:latin typeface="Batang" panose="02030600000101010101" pitchFamily="18" charset="-127"/>
                <a:ea typeface="Batang" panose="02030600000101010101" pitchFamily="18" charset="-127"/>
              </a:rPr>
              <a:t>Entendido como la disminución de los riesgos en el origen o comienzo de la generación de residuos,  mediante la adopción de prácticas operativas como:</a:t>
            </a:r>
            <a:endParaRPr lang="es-CO" sz="2000"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66753931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63688" y="2348880"/>
            <a:ext cx="5544616" cy="1152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O" sz="6600" dirty="0" smtClean="0">
                <a:latin typeface="AR CHRISTY" panose="02000000000000000000" pitchFamily="2" charset="0"/>
              </a:rPr>
              <a:t>NORMATIVIDAD</a:t>
            </a:r>
            <a:r>
              <a:rPr lang="es-CO" dirty="0" smtClean="0"/>
              <a:t> </a:t>
            </a:r>
            <a:endParaRPr lang="es-CO" dirty="0"/>
          </a:p>
        </p:txBody>
      </p:sp>
    </p:spTree>
    <p:extLst>
      <p:ext uri="{BB962C8B-B14F-4D97-AF65-F5344CB8AC3E}">
        <p14:creationId xmlns:p14="http://schemas.microsoft.com/office/powerpoint/2010/main" val="328971008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620688"/>
            <a:ext cx="6984776" cy="5509200"/>
          </a:xfrm>
          <a:prstGeom prst="rect">
            <a:avLst/>
          </a:prstGeom>
        </p:spPr>
        <p:txBody>
          <a:bodyPr wrap="square">
            <a:spAutoFit/>
          </a:bodyPr>
          <a:lstStyle/>
          <a:p>
            <a:pPr marL="285750" lvl="0" indent="-285750">
              <a:buFont typeface="Wingdings" panose="05000000000000000000" pitchFamily="2" charset="2"/>
              <a:buChar char="ü"/>
            </a:pPr>
            <a:r>
              <a:rPr lang="es-CO" sz="1600" dirty="0"/>
              <a:t>El presente Real Decreto tiene por objeto, en el marco de la Ley 31/1995, de 8 de noviembre, de Prevención de Riesgos Laborales, la protección de los trabajadores contra los riesgos para su salud y su seguridad derivados de la exposición a agentes biológicos durante el trabajo, así como la prevención de dichos riesgos</a:t>
            </a:r>
            <a:r>
              <a:rPr lang="es-CO" sz="1600" dirty="0" smtClean="0"/>
              <a:t>.</a:t>
            </a:r>
          </a:p>
          <a:p>
            <a:pPr marL="285750" lvl="0" indent="-285750">
              <a:buFont typeface="Wingdings" panose="05000000000000000000" pitchFamily="2" charset="2"/>
              <a:buChar char="ü"/>
            </a:pPr>
            <a:endParaRPr lang="es-CO" sz="1600" dirty="0"/>
          </a:p>
          <a:p>
            <a:pPr marL="285750" lvl="0" indent="-285750">
              <a:buFont typeface="Wingdings" panose="05000000000000000000" pitchFamily="2" charset="2"/>
              <a:buChar char="ü"/>
            </a:pPr>
            <a:r>
              <a:rPr lang="es-CO" sz="1600" dirty="0"/>
              <a:t>Mediante el presente Real Decreto se establecen las disposiciones mínimas aplicables a las actividades en las que los trabajadores estén o puedan estar expuestos a agentes biológicos debido a la naturaleza de su actividad laboral</a:t>
            </a:r>
            <a:r>
              <a:rPr lang="es-CO" sz="1600" dirty="0" smtClean="0"/>
              <a:t>.</a:t>
            </a:r>
          </a:p>
          <a:p>
            <a:pPr marL="285750" lvl="0" indent="-285750">
              <a:buFont typeface="Wingdings" panose="05000000000000000000" pitchFamily="2" charset="2"/>
              <a:buChar char="ü"/>
            </a:pPr>
            <a:endParaRPr lang="es-CO" sz="1600" dirty="0"/>
          </a:p>
          <a:p>
            <a:pPr marL="285750" lvl="0" indent="-285750">
              <a:buFont typeface="Wingdings" panose="05000000000000000000" pitchFamily="2" charset="2"/>
              <a:buChar char="ü"/>
            </a:pPr>
            <a:r>
              <a:rPr lang="es-CO" sz="1600" dirty="0"/>
              <a:t>Las disposiciones del Real Decreto 39/1997, de 17 de enero, por el que se aprueba el Reglamento de los Servicios de Prevención, se aplicarán plenamente al conjunto del ámbito contemplado en el apartado anterior, sin perjuicio de las disposiciones más rigurosas o específicas previstas en el presente Real Decreto</a:t>
            </a:r>
            <a:r>
              <a:rPr lang="es-CO" sz="1600" dirty="0" smtClean="0"/>
              <a:t>.</a:t>
            </a:r>
          </a:p>
          <a:p>
            <a:pPr marL="285750" lvl="0" indent="-285750">
              <a:buFont typeface="Wingdings" panose="05000000000000000000" pitchFamily="2" charset="2"/>
              <a:buChar char="ü"/>
            </a:pPr>
            <a:endParaRPr lang="es-CO" sz="1600" dirty="0"/>
          </a:p>
          <a:p>
            <a:pPr marL="285750" lvl="0" indent="-285750">
              <a:buFont typeface="Wingdings" panose="05000000000000000000" pitchFamily="2" charset="2"/>
              <a:buChar char="ü"/>
            </a:pPr>
            <a:r>
              <a:rPr lang="es-CO" sz="1600" dirty="0"/>
              <a:t>El presente Real Decreto será aplicable sin perjuicio de lo dispuesto en la Ley 15/1994, de 3 de junio, por la que se establece el régimen jurídico de la utilización confinada, liberación voluntaria y comercialización de organismos modificados genéticamente, a fin de prevenir los riesgos para la salud humana y medio ambiente</a:t>
            </a:r>
          </a:p>
        </p:txBody>
      </p:sp>
    </p:spTree>
    <p:extLst>
      <p:ext uri="{BB962C8B-B14F-4D97-AF65-F5344CB8AC3E}">
        <p14:creationId xmlns:p14="http://schemas.microsoft.com/office/powerpoint/2010/main" val="1784635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1340768"/>
            <a:ext cx="7488832" cy="4185761"/>
          </a:xfrm>
          <a:prstGeom prst="rect">
            <a:avLst/>
          </a:prstGeom>
        </p:spPr>
        <p:txBody>
          <a:bodyPr wrap="square">
            <a:spAutoFit/>
          </a:bodyPr>
          <a:lstStyle/>
          <a:p>
            <a:r>
              <a:rPr lang="es-CO" sz="1400" dirty="0">
                <a:latin typeface="Arial" panose="020B0604020202020204" pitchFamily="34" charset="0"/>
                <a:ea typeface="Batang" panose="02030600000101010101" pitchFamily="18" charset="-127"/>
                <a:cs typeface="Arial" panose="020B0604020202020204" pitchFamily="34" charset="0"/>
              </a:rPr>
              <a:t>CAPÍTULO II: Obligaciones del </a:t>
            </a:r>
            <a:r>
              <a:rPr lang="es-CO" sz="1400" dirty="0" smtClean="0">
                <a:latin typeface="Arial" panose="020B0604020202020204" pitchFamily="34" charset="0"/>
                <a:ea typeface="Batang" panose="02030600000101010101" pitchFamily="18" charset="-127"/>
                <a:cs typeface="Arial" panose="020B0604020202020204" pitchFamily="34" charset="0"/>
              </a:rPr>
              <a:t>empresario</a:t>
            </a:r>
          </a:p>
          <a:p>
            <a:endParaRPr lang="es-CO" sz="1400" dirty="0">
              <a:latin typeface="Arial" panose="020B0604020202020204" pitchFamily="34" charset="0"/>
              <a:ea typeface="Batang" panose="02030600000101010101" pitchFamily="18" charset="-127"/>
              <a:cs typeface="Arial" panose="020B0604020202020204" pitchFamily="34" charset="0"/>
            </a:endParaRPr>
          </a:p>
          <a:p>
            <a:r>
              <a:rPr lang="es-CO" sz="1400" dirty="0">
                <a:latin typeface="Arial" panose="020B0604020202020204" pitchFamily="34" charset="0"/>
                <a:ea typeface="Batang" panose="02030600000101010101" pitchFamily="18" charset="-127"/>
                <a:cs typeface="Arial" panose="020B0604020202020204" pitchFamily="34" charset="0"/>
              </a:rPr>
              <a:t>Artículo 1. Objeto y ámbito de aplicación</a:t>
            </a:r>
          </a:p>
          <a:p>
            <a:r>
              <a:rPr lang="es-CO" sz="1400" dirty="0">
                <a:latin typeface="Arial" panose="020B0604020202020204" pitchFamily="34" charset="0"/>
                <a:ea typeface="Batang" panose="02030600000101010101" pitchFamily="18" charset="-127"/>
                <a:cs typeface="Arial" panose="020B0604020202020204" pitchFamily="34" charset="0"/>
              </a:rPr>
              <a:t> </a:t>
            </a:r>
            <a:r>
              <a:rPr lang="es-CO" sz="1400" dirty="0" smtClean="0">
                <a:latin typeface="Arial" panose="020B0604020202020204" pitchFamily="34" charset="0"/>
                <a:ea typeface="Batang" panose="02030600000101010101" pitchFamily="18" charset="-127"/>
                <a:cs typeface="Arial" panose="020B0604020202020204" pitchFamily="34" charset="0"/>
              </a:rPr>
              <a:t>Artículo </a:t>
            </a:r>
            <a:r>
              <a:rPr lang="es-CO" sz="1400" dirty="0">
                <a:latin typeface="Arial" panose="020B0604020202020204" pitchFamily="34" charset="0"/>
                <a:ea typeface="Batang" panose="02030600000101010101" pitchFamily="18" charset="-127"/>
                <a:cs typeface="Arial" panose="020B0604020202020204" pitchFamily="34" charset="0"/>
              </a:rPr>
              <a:t>2. Definiciones</a:t>
            </a:r>
          </a:p>
          <a:p>
            <a:r>
              <a:rPr lang="es-CO" sz="1400" dirty="0">
                <a:latin typeface="Arial" panose="020B0604020202020204" pitchFamily="34" charset="0"/>
                <a:ea typeface="Batang" panose="02030600000101010101" pitchFamily="18" charset="-127"/>
                <a:cs typeface="Arial" panose="020B0604020202020204" pitchFamily="34" charset="0"/>
              </a:rPr>
              <a:t> </a:t>
            </a:r>
            <a:r>
              <a:rPr lang="es-CO" sz="1400" dirty="0" smtClean="0">
                <a:latin typeface="Arial" panose="020B0604020202020204" pitchFamily="34" charset="0"/>
                <a:ea typeface="Batang" panose="02030600000101010101" pitchFamily="18" charset="-127"/>
                <a:cs typeface="Arial" panose="020B0604020202020204" pitchFamily="34" charset="0"/>
              </a:rPr>
              <a:t>Artículo </a:t>
            </a:r>
            <a:r>
              <a:rPr lang="es-CO" sz="1400" dirty="0">
                <a:latin typeface="Arial" panose="020B0604020202020204" pitchFamily="34" charset="0"/>
                <a:ea typeface="Batang" panose="02030600000101010101" pitchFamily="18" charset="-127"/>
                <a:cs typeface="Arial" panose="020B0604020202020204" pitchFamily="34" charset="0"/>
              </a:rPr>
              <a:t>3. Clasificación de los agentes biológicos</a:t>
            </a:r>
          </a:p>
          <a:p>
            <a:r>
              <a:rPr lang="es-CO" sz="1400" dirty="0">
                <a:latin typeface="Arial" panose="020B0604020202020204" pitchFamily="34" charset="0"/>
                <a:ea typeface="Batang" panose="02030600000101010101" pitchFamily="18" charset="-127"/>
                <a:cs typeface="Arial" panose="020B0604020202020204" pitchFamily="34" charset="0"/>
              </a:rPr>
              <a:t> </a:t>
            </a:r>
            <a:r>
              <a:rPr lang="es-CO" sz="1400" dirty="0">
                <a:latin typeface="Arial" panose="020B0604020202020204" pitchFamily="34" charset="0"/>
                <a:cs typeface="Arial" panose="020B0604020202020204" pitchFamily="34" charset="0"/>
              </a:rPr>
              <a:t> Artículo 4. Identificación y evaluación de riesgos</a:t>
            </a:r>
            <a:endParaRPr lang="es-CO" sz="1400" dirty="0">
              <a:latin typeface="Arial" panose="020B0604020202020204" pitchFamily="34" charset="0"/>
              <a:ea typeface="Batang" panose="02030600000101010101" pitchFamily="18" charset="-127"/>
              <a:cs typeface="Arial" panose="020B0604020202020204" pitchFamily="34" charset="0"/>
            </a:endParaRPr>
          </a:p>
          <a:p>
            <a:r>
              <a:rPr lang="es-CO" sz="1400" dirty="0">
                <a:latin typeface="Arial" panose="020B0604020202020204" pitchFamily="34" charset="0"/>
                <a:ea typeface="Batang" panose="02030600000101010101" pitchFamily="18" charset="-127"/>
                <a:cs typeface="Arial" panose="020B0604020202020204" pitchFamily="34" charset="0"/>
              </a:rPr>
              <a:t>Artículo 5. Sustitución de agentes biológicos</a:t>
            </a:r>
          </a:p>
          <a:p>
            <a:r>
              <a:rPr lang="es-CO" sz="1400" dirty="0">
                <a:latin typeface="Arial" panose="020B0604020202020204" pitchFamily="34" charset="0"/>
                <a:ea typeface="Batang" panose="02030600000101010101" pitchFamily="18" charset="-127"/>
                <a:cs typeface="Arial" panose="020B0604020202020204" pitchFamily="34" charset="0"/>
              </a:rPr>
              <a:t>Artículo 6. Reducción de riesgos</a:t>
            </a:r>
          </a:p>
          <a:p>
            <a:r>
              <a:rPr lang="es-CO" sz="1400" dirty="0">
                <a:latin typeface="Arial" panose="020B0604020202020204" pitchFamily="34" charset="0"/>
                <a:ea typeface="Batang" panose="02030600000101010101" pitchFamily="18" charset="-127"/>
                <a:cs typeface="Arial" panose="020B0604020202020204" pitchFamily="34" charset="0"/>
              </a:rPr>
              <a:t>Artículo 7. Medidas higiénicas</a:t>
            </a:r>
          </a:p>
          <a:p>
            <a:r>
              <a:rPr lang="es-CO" sz="1400" dirty="0">
                <a:latin typeface="Arial" panose="020B0604020202020204" pitchFamily="34" charset="0"/>
                <a:ea typeface="Batang" panose="02030600000101010101" pitchFamily="18" charset="-127"/>
                <a:cs typeface="Arial" panose="020B0604020202020204" pitchFamily="34" charset="0"/>
              </a:rPr>
              <a:t>Artículo 8. Vigilancia de la salud de los trabajadores</a:t>
            </a:r>
          </a:p>
          <a:p>
            <a:r>
              <a:rPr lang="es-CO" sz="1400" dirty="0">
                <a:latin typeface="Arial" panose="020B0604020202020204" pitchFamily="34" charset="0"/>
                <a:ea typeface="Batang" panose="02030600000101010101" pitchFamily="18" charset="-127"/>
                <a:cs typeface="Arial" panose="020B0604020202020204" pitchFamily="34" charset="0"/>
              </a:rPr>
              <a:t>Artículo 9. Documentación</a:t>
            </a:r>
          </a:p>
          <a:p>
            <a:r>
              <a:rPr lang="es-CO" sz="1400" dirty="0">
                <a:latin typeface="Arial" panose="020B0604020202020204" pitchFamily="34" charset="0"/>
                <a:ea typeface="Batang" panose="02030600000101010101" pitchFamily="18" charset="-127"/>
                <a:cs typeface="Arial" panose="020B0604020202020204" pitchFamily="34" charset="0"/>
              </a:rPr>
              <a:t>Artículo 10. Notificación a la autoridad laboral</a:t>
            </a:r>
          </a:p>
          <a:p>
            <a:r>
              <a:rPr lang="es-CO" sz="1400" dirty="0">
                <a:latin typeface="Arial" panose="020B0604020202020204" pitchFamily="34" charset="0"/>
                <a:ea typeface="Batang" panose="02030600000101010101" pitchFamily="18" charset="-127"/>
                <a:cs typeface="Arial" panose="020B0604020202020204" pitchFamily="34" charset="0"/>
              </a:rPr>
              <a:t>Artículo 11. Información a las autoridades competentes</a:t>
            </a:r>
          </a:p>
          <a:p>
            <a:r>
              <a:rPr lang="es-CO" sz="1400" dirty="0">
                <a:latin typeface="Arial" panose="020B0604020202020204" pitchFamily="34" charset="0"/>
                <a:ea typeface="Batang" panose="02030600000101010101" pitchFamily="18" charset="-127"/>
                <a:cs typeface="Arial" panose="020B0604020202020204" pitchFamily="34" charset="0"/>
              </a:rPr>
              <a:t>Artículo 12. Información y formación de los trabajadores</a:t>
            </a:r>
          </a:p>
          <a:p>
            <a:r>
              <a:rPr lang="es-CO" sz="1400" dirty="0">
                <a:latin typeface="Arial" panose="020B0604020202020204" pitchFamily="34" charset="0"/>
                <a:ea typeface="Batang" panose="02030600000101010101" pitchFamily="18" charset="-127"/>
                <a:cs typeface="Arial" panose="020B0604020202020204" pitchFamily="34" charset="0"/>
              </a:rPr>
              <a:t>Artículo 13. Consulta y participación de los trabajadores</a:t>
            </a:r>
          </a:p>
          <a:p>
            <a:r>
              <a:rPr lang="es-CO" sz="1400" dirty="0">
                <a:latin typeface="Arial" panose="020B0604020202020204" pitchFamily="34" charset="0"/>
                <a:ea typeface="Batang" panose="02030600000101010101" pitchFamily="18" charset="-127"/>
                <a:cs typeface="Arial" panose="020B0604020202020204" pitchFamily="34" charset="0"/>
              </a:rPr>
              <a:t>Artículo 14. Establecimientos sanitarios y veterinarios distintos de los laboratorios de diagnóstico</a:t>
            </a:r>
          </a:p>
          <a:p>
            <a:r>
              <a:rPr lang="es-CO" sz="1400" dirty="0">
                <a:latin typeface="Arial" panose="020B0604020202020204" pitchFamily="34" charset="0"/>
                <a:ea typeface="Batang" panose="02030600000101010101" pitchFamily="18" charset="-127"/>
                <a:cs typeface="Arial" panose="020B0604020202020204" pitchFamily="34" charset="0"/>
              </a:rPr>
              <a:t>Artículo 15. Medidas especiales aplicables a los procedimientos industriales, a los laboratorios y a los locales para animales</a:t>
            </a:r>
          </a:p>
        </p:txBody>
      </p:sp>
    </p:spTree>
    <p:extLst>
      <p:ext uri="{BB962C8B-B14F-4D97-AF65-F5344CB8AC3E}">
        <p14:creationId xmlns:p14="http://schemas.microsoft.com/office/powerpoint/2010/main" val="27046962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908720"/>
            <a:ext cx="7341136" cy="5131557"/>
          </a:xfrm>
        </p:spPr>
        <p:txBody>
          <a:bodyPr>
            <a:normAutofit fontScale="40000" lnSpcReduction="20000"/>
          </a:bodyPr>
          <a:lstStyle/>
          <a:p>
            <a:pPr lvl="0"/>
            <a:r>
              <a:rPr lang="es-ES" sz="8000" b="1" dirty="0">
                <a:latin typeface="AR CHRISTY" panose="02000000000000000000" pitchFamily="2" charset="0"/>
                <a:ea typeface="Batang" panose="02030600000101010101" pitchFamily="18" charset="-127"/>
              </a:rPr>
              <a:t>Peligro</a:t>
            </a:r>
            <a:endParaRPr lang="es-CO" sz="8000" dirty="0">
              <a:latin typeface="AR CHRISTY" panose="02000000000000000000" pitchFamily="2" charset="0"/>
              <a:ea typeface="Batang" panose="02030600000101010101" pitchFamily="18" charset="-127"/>
            </a:endParaRPr>
          </a:p>
          <a:p>
            <a:pPr marL="0" indent="0">
              <a:buNone/>
            </a:pPr>
            <a:r>
              <a:rPr lang="es-ES" sz="5000" dirty="0" smtClean="0">
                <a:latin typeface="Batang" panose="02030600000101010101" pitchFamily="18" charset="-127"/>
                <a:ea typeface="Batang" panose="02030600000101010101" pitchFamily="18" charset="-127"/>
              </a:rPr>
              <a:t>Es </a:t>
            </a:r>
            <a:r>
              <a:rPr lang="es-ES" sz="5000" dirty="0">
                <a:latin typeface="Batang" panose="02030600000101010101" pitchFamily="18" charset="-127"/>
                <a:ea typeface="Batang" panose="02030600000101010101" pitchFamily="18" charset="-127"/>
              </a:rPr>
              <a:t>algo que tiene la potencialidad de causar daño a las personas, equipos o al medio ambiente</a:t>
            </a:r>
            <a:r>
              <a:rPr lang="es-ES" sz="5000" dirty="0" smtClean="0">
                <a:latin typeface="Batang" panose="02030600000101010101" pitchFamily="18" charset="-127"/>
                <a:ea typeface="Batang" panose="02030600000101010101" pitchFamily="18" charset="-127"/>
              </a:rPr>
              <a:t>.</a:t>
            </a:r>
          </a:p>
          <a:p>
            <a:pPr marL="0" indent="0">
              <a:buNone/>
            </a:pPr>
            <a:endParaRPr lang="es-CO" sz="5000" dirty="0">
              <a:latin typeface="Batang" panose="02030600000101010101" pitchFamily="18" charset="-127"/>
              <a:ea typeface="Batang" panose="02030600000101010101" pitchFamily="18" charset="-127"/>
            </a:endParaRPr>
          </a:p>
          <a:p>
            <a:pPr lvl="0"/>
            <a:r>
              <a:rPr lang="es-ES" sz="8000" b="1" dirty="0">
                <a:latin typeface="AR CHRISTY" panose="02000000000000000000" pitchFamily="2" charset="0"/>
                <a:ea typeface="Batang" panose="02030600000101010101" pitchFamily="18" charset="-127"/>
              </a:rPr>
              <a:t>Riesgo</a:t>
            </a:r>
            <a:endParaRPr lang="es-CO" sz="8000" dirty="0">
              <a:latin typeface="AR CHRISTY" panose="02000000000000000000" pitchFamily="2" charset="0"/>
              <a:ea typeface="Batang" panose="02030600000101010101" pitchFamily="18" charset="-127"/>
            </a:endParaRPr>
          </a:p>
          <a:p>
            <a:pPr marL="0" indent="0">
              <a:buNone/>
            </a:pPr>
            <a:r>
              <a:rPr lang="es-ES" sz="5000" dirty="0" smtClean="0">
                <a:latin typeface="Batang" panose="02030600000101010101" pitchFamily="18" charset="-127"/>
                <a:ea typeface="Batang" panose="02030600000101010101" pitchFamily="18" charset="-127"/>
              </a:rPr>
              <a:t>Es </a:t>
            </a:r>
            <a:r>
              <a:rPr lang="es-ES" sz="5000" dirty="0">
                <a:latin typeface="Batang" panose="02030600000101010101" pitchFamily="18" charset="-127"/>
                <a:ea typeface="Batang" panose="02030600000101010101" pitchFamily="18" charset="-127"/>
              </a:rPr>
              <a:t>la probabilidad de sufrir daño a la salud proveniente de un desequilibrio entre el trabajador, la actividad que se realiza, las condiciones y el medio ambiente de </a:t>
            </a:r>
            <a:r>
              <a:rPr lang="es-ES" sz="5000" dirty="0" smtClean="0">
                <a:latin typeface="Batang" panose="02030600000101010101" pitchFamily="18" charset="-127"/>
                <a:ea typeface="Batang" panose="02030600000101010101" pitchFamily="18" charset="-127"/>
              </a:rPr>
              <a:t>trabajo</a:t>
            </a:r>
            <a:endParaRPr lang="es-CO" sz="5000" dirty="0">
              <a:latin typeface="Batang" panose="02030600000101010101" pitchFamily="18" charset="-127"/>
              <a:ea typeface="Batang" panose="02030600000101010101" pitchFamily="18" charset="-127"/>
            </a:endParaRPr>
          </a:p>
          <a:p>
            <a:pPr marL="0" indent="0">
              <a:buNone/>
            </a:pPr>
            <a:r>
              <a:rPr lang="es-ES_tradnl" sz="8000" dirty="0">
                <a:latin typeface="AR CHRISTY" panose="02000000000000000000" pitchFamily="2" charset="0"/>
                <a:ea typeface="Batang" panose="02030600000101010101" pitchFamily="18" charset="-127"/>
              </a:rPr>
              <a:t> </a:t>
            </a:r>
            <a:endParaRPr lang="es-CO" sz="8000" dirty="0">
              <a:latin typeface="AR CHRISTY" panose="02000000000000000000" pitchFamily="2" charset="0"/>
              <a:ea typeface="Batang" panose="02030600000101010101" pitchFamily="18" charset="-127"/>
            </a:endParaRPr>
          </a:p>
          <a:p>
            <a:pPr lvl="0"/>
            <a:r>
              <a:rPr lang="es-ES" sz="8000" b="1" dirty="0">
                <a:latin typeface="AR CHRISTY" panose="02000000000000000000" pitchFamily="2" charset="0"/>
                <a:ea typeface="Batang" panose="02030600000101010101" pitchFamily="18" charset="-127"/>
              </a:rPr>
              <a:t>Riesgo ocupacional</a:t>
            </a:r>
            <a:endParaRPr lang="es-CO" sz="8000" dirty="0">
              <a:latin typeface="AR CHRISTY" panose="02000000000000000000" pitchFamily="2" charset="0"/>
              <a:ea typeface="Batang" panose="02030600000101010101" pitchFamily="18" charset="-127"/>
            </a:endParaRPr>
          </a:p>
          <a:p>
            <a:pPr marL="0" indent="0">
              <a:buNone/>
            </a:pPr>
            <a:r>
              <a:rPr lang="es-ES" sz="4500" dirty="0" smtClean="0">
                <a:latin typeface="Batang" panose="02030600000101010101" pitchFamily="18" charset="-127"/>
                <a:ea typeface="Batang" panose="02030600000101010101" pitchFamily="18" charset="-127"/>
              </a:rPr>
              <a:t> </a:t>
            </a:r>
            <a:r>
              <a:rPr lang="es-ES" sz="4500" dirty="0">
                <a:latin typeface="Batang" panose="02030600000101010101" pitchFamily="18" charset="-127"/>
                <a:ea typeface="Batang" panose="02030600000101010101" pitchFamily="18" charset="-127"/>
              </a:rPr>
              <a:t>Se define como el conjunto de factores, físicos, químicos, biológicos, psíquicos sociales y </a:t>
            </a:r>
            <a:r>
              <a:rPr lang="es-ES" sz="4500" dirty="0" smtClean="0">
                <a:latin typeface="Batang" panose="02030600000101010101" pitchFamily="18" charset="-127"/>
                <a:ea typeface="Batang" panose="02030600000101010101" pitchFamily="18" charset="-127"/>
              </a:rPr>
              <a:t>ergonómicos  </a:t>
            </a:r>
            <a:r>
              <a:rPr lang="es-ES" sz="4500" dirty="0">
                <a:latin typeface="Batang" panose="02030600000101010101" pitchFamily="18" charset="-127"/>
                <a:ea typeface="Batang" panose="02030600000101010101" pitchFamily="18" charset="-127"/>
              </a:rPr>
              <a:t>que aislados o en interrelación actúan sobre el individuo provocando daños a la salud en forma de accidente o enfermedades asociadas con la ocupación.</a:t>
            </a:r>
            <a:endParaRPr lang="es-CO" sz="4500" dirty="0">
              <a:latin typeface="Batang" panose="02030600000101010101" pitchFamily="18" charset="-127"/>
              <a:ea typeface="Batang" panose="02030600000101010101" pitchFamily="18" charset="-127"/>
            </a:endParaRPr>
          </a:p>
          <a:p>
            <a:endParaRPr lang="es-CO" dirty="0"/>
          </a:p>
        </p:txBody>
      </p:sp>
    </p:spTree>
    <p:extLst>
      <p:ext uri="{BB962C8B-B14F-4D97-AF65-F5344CB8AC3E}">
        <p14:creationId xmlns:p14="http://schemas.microsoft.com/office/powerpoint/2010/main" val="377308181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2090548"/>
            <a:ext cx="6336704" cy="3693319"/>
          </a:xfrm>
          <a:prstGeom prst="rect">
            <a:avLst/>
          </a:prstGeom>
          <a:noFill/>
        </p:spPr>
        <p:txBody>
          <a:bodyPr wrap="square" rtlCol="0">
            <a:spAutoFit/>
          </a:bodyPr>
          <a:lstStyle/>
          <a:p>
            <a:pPr algn="ctr"/>
            <a:r>
              <a:rPr lang="es-MX" sz="2400" dirty="0">
                <a:latin typeface="Batang" panose="02030600000101010101" pitchFamily="18" charset="-127"/>
                <a:ea typeface="Batang" panose="02030600000101010101" pitchFamily="18" charset="-127"/>
              </a:rPr>
              <a:t>Es la probabilidad de infectarse con un agente biológico, dentro de las cuales se incluyen bacterias, virus, parásitos, hongos, otros microorganismos y sus toxinas asociadas; tienen la capacidad de dañar la salud humana en diferentes modos, desde una reacción alérgica leve hasta condiciones graves de salud, incluso la </a:t>
            </a:r>
            <a:r>
              <a:rPr lang="es-MX" sz="2400" dirty="0" smtClean="0">
                <a:latin typeface="Batang" panose="02030600000101010101" pitchFamily="18" charset="-127"/>
                <a:ea typeface="Batang" panose="02030600000101010101" pitchFamily="18" charset="-127"/>
              </a:rPr>
              <a:t>muerte.</a:t>
            </a:r>
            <a:endParaRPr lang="es-CO" sz="2400" dirty="0">
              <a:latin typeface="Batang" panose="02030600000101010101" pitchFamily="18" charset="-127"/>
              <a:ea typeface="Batang" panose="02030600000101010101" pitchFamily="18" charset="-127"/>
            </a:endParaRPr>
          </a:p>
          <a:p>
            <a:endParaRPr lang="es-CO" dirty="0"/>
          </a:p>
        </p:txBody>
      </p:sp>
      <p:sp>
        <p:nvSpPr>
          <p:cNvPr id="3" name="2 CuadroTexto"/>
          <p:cNvSpPr txBox="1"/>
          <p:nvPr/>
        </p:nvSpPr>
        <p:spPr>
          <a:xfrm>
            <a:off x="1763688" y="764704"/>
            <a:ext cx="4536504" cy="830997"/>
          </a:xfrm>
          <a:prstGeom prst="rect">
            <a:avLst/>
          </a:prstGeom>
          <a:noFill/>
        </p:spPr>
        <p:txBody>
          <a:bodyPr wrap="square" rtlCol="0">
            <a:spAutoFit/>
          </a:bodyPr>
          <a:lstStyle/>
          <a:p>
            <a:r>
              <a:rPr lang="es-CO" sz="4800" dirty="0" smtClean="0">
                <a:latin typeface="AR CHRISTY" panose="02000000000000000000" pitchFamily="2" charset="0"/>
              </a:rPr>
              <a:t>Definición</a:t>
            </a:r>
            <a:endParaRPr lang="es-CO" sz="4800" dirty="0">
              <a:latin typeface="AR CHRISTY" panose="02000000000000000000" pitchFamily="2" charset="0"/>
            </a:endParaRPr>
          </a:p>
        </p:txBody>
      </p:sp>
    </p:spTree>
    <p:extLst>
      <p:ext uri="{BB962C8B-B14F-4D97-AF65-F5344CB8AC3E}">
        <p14:creationId xmlns:p14="http://schemas.microsoft.com/office/powerpoint/2010/main" val="406987374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700808"/>
            <a:ext cx="7992888" cy="4093428"/>
          </a:xfrm>
          <a:prstGeom prst="rect">
            <a:avLst/>
          </a:prstGeom>
          <a:noFill/>
        </p:spPr>
        <p:txBody>
          <a:bodyPr wrap="square" rtlCol="0">
            <a:spAutoFit/>
          </a:bodyPr>
          <a:lstStyle/>
          <a:p>
            <a:pPr marL="342900" lvl="0" indent="-342900">
              <a:buFont typeface="Wingdings" panose="05000000000000000000" pitchFamily="2" charset="2"/>
              <a:buChar char="Ø"/>
            </a:pPr>
            <a:r>
              <a:rPr lang="es-ES_tradnl" sz="2000" dirty="0">
                <a:latin typeface="Batang" panose="02030600000101010101" pitchFamily="18" charset="-127"/>
                <a:ea typeface="Batang" panose="02030600000101010101" pitchFamily="18" charset="-127"/>
              </a:rPr>
              <a:t>Están constituidos por un conjunto de microorganismos, toxinas, secreciones biológicas, tejidos, órganos corporales humanos, animales y vegetales</a:t>
            </a:r>
            <a:r>
              <a:rPr lang="es-ES_tradnl" sz="2000" dirty="0" smtClean="0">
                <a:latin typeface="Batang" panose="02030600000101010101" pitchFamily="18" charset="-127"/>
                <a:ea typeface="Batang" panose="02030600000101010101" pitchFamily="18" charset="-127"/>
              </a:rPr>
              <a:t>.</a:t>
            </a:r>
          </a:p>
          <a:p>
            <a:pPr marL="342900" lvl="0" indent="-342900">
              <a:buFont typeface="Wingdings" panose="05000000000000000000" pitchFamily="2" charset="2"/>
              <a:buChar char="Ø"/>
            </a:pPr>
            <a:endParaRPr lang="es-ES_tradnl" sz="2000" dirty="0">
              <a:latin typeface="Batang" panose="02030600000101010101" pitchFamily="18" charset="-127"/>
              <a:ea typeface="Batang" panose="02030600000101010101" pitchFamily="18" charset="-127"/>
            </a:endParaRPr>
          </a:p>
          <a:p>
            <a:pPr marL="342900" lvl="0" indent="-342900">
              <a:buFont typeface="Wingdings" panose="05000000000000000000" pitchFamily="2" charset="2"/>
              <a:buChar char="Ø"/>
            </a:pPr>
            <a:endParaRPr lang="es-CO" sz="2000" dirty="0">
              <a:latin typeface="Batang" panose="02030600000101010101" pitchFamily="18" charset="-127"/>
              <a:ea typeface="Batang" panose="02030600000101010101" pitchFamily="18" charset="-127"/>
            </a:endParaRPr>
          </a:p>
          <a:p>
            <a:pPr marL="342900" indent="-342900">
              <a:buFont typeface="Wingdings" panose="05000000000000000000" pitchFamily="2" charset="2"/>
              <a:buChar char="Ø"/>
            </a:pPr>
            <a:r>
              <a:rPr lang="es-ES_tradnl" sz="2000" dirty="0">
                <a:latin typeface="Batang" panose="02030600000101010101" pitchFamily="18" charset="-127"/>
                <a:ea typeface="Batang" panose="02030600000101010101" pitchFamily="18" charset="-127"/>
              </a:rPr>
              <a:t>Están presentes en determinados ambientes laborales, que al entrar en contacto con el organismo puede desencadenar enfermedades infectocontagiosas, reacciones alérgicas o también </a:t>
            </a:r>
            <a:r>
              <a:rPr lang="es-ES_tradnl" sz="2000" dirty="0" smtClean="0">
                <a:latin typeface="Batang" panose="02030600000101010101" pitchFamily="18" charset="-127"/>
                <a:ea typeface="Batang" panose="02030600000101010101" pitchFamily="18" charset="-127"/>
              </a:rPr>
              <a:t>intoxicaciones</a:t>
            </a:r>
          </a:p>
          <a:p>
            <a:pPr marL="342900" indent="-342900">
              <a:buFont typeface="Wingdings" panose="05000000000000000000" pitchFamily="2" charset="2"/>
              <a:buChar char="Ø"/>
            </a:pPr>
            <a:endParaRPr lang="es-ES_tradnl" sz="2000" dirty="0" smtClean="0">
              <a:latin typeface="Batang" panose="02030600000101010101" pitchFamily="18" charset="-127"/>
              <a:ea typeface="Batang" panose="02030600000101010101" pitchFamily="18" charset="-127"/>
            </a:endParaRPr>
          </a:p>
          <a:p>
            <a:pPr marL="342900" indent="-342900">
              <a:buFont typeface="Wingdings" panose="05000000000000000000" pitchFamily="2" charset="2"/>
              <a:buChar char="Ø"/>
            </a:pPr>
            <a:r>
              <a:rPr lang="es-ES_tradnl" sz="2000" dirty="0" smtClean="0">
                <a:latin typeface="Batang" panose="02030600000101010101" pitchFamily="18" charset="-127"/>
                <a:ea typeface="Batang" panose="02030600000101010101" pitchFamily="18" charset="-127"/>
              </a:rPr>
              <a:t>Las infecciones  son enfermedades trasmisibles originadas por la penetración en el organismo  de microbios o gérmenes.</a:t>
            </a:r>
            <a:endParaRPr lang="es-CO" sz="2000"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66717557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04664"/>
            <a:ext cx="5760640" cy="954107"/>
          </a:xfrm>
          <a:prstGeom prst="rect">
            <a:avLst/>
          </a:prstGeom>
          <a:noFill/>
        </p:spPr>
        <p:txBody>
          <a:bodyPr wrap="square" rtlCol="0">
            <a:spAutoFit/>
          </a:bodyPr>
          <a:lstStyle/>
          <a:p>
            <a:pPr algn="ctr"/>
            <a:r>
              <a:rPr lang="es-CO" sz="2800" dirty="0" smtClean="0">
                <a:latin typeface="AR CHRISTY" panose="02000000000000000000" pitchFamily="2" charset="0"/>
              </a:rPr>
              <a:t>VIAS DE ENTRADA DE LOS AGENTES BIOLÓGICOS</a:t>
            </a:r>
            <a:endParaRPr lang="es-CO" sz="2800" dirty="0">
              <a:latin typeface="AR CHRISTY" panose="02000000000000000000" pitchFamily="2" charset="0"/>
            </a:endParaRPr>
          </a:p>
        </p:txBody>
      </p:sp>
      <p:sp>
        <p:nvSpPr>
          <p:cNvPr id="3" name="2 CuadroTexto"/>
          <p:cNvSpPr txBox="1"/>
          <p:nvPr/>
        </p:nvSpPr>
        <p:spPr>
          <a:xfrm>
            <a:off x="1115616" y="2132856"/>
            <a:ext cx="6840760" cy="2677656"/>
          </a:xfrm>
          <a:prstGeom prst="rect">
            <a:avLst/>
          </a:prstGeom>
          <a:noFill/>
        </p:spPr>
        <p:txBody>
          <a:bodyPr wrap="square" rtlCol="0">
            <a:spAutoFit/>
          </a:bodyPr>
          <a:lstStyle/>
          <a:p>
            <a:pPr marL="285750" indent="-285750">
              <a:buFont typeface="Wingdings" panose="05000000000000000000" pitchFamily="2" charset="2"/>
              <a:buChar char="ü"/>
            </a:pPr>
            <a:r>
              <a:rPr lang="es-CO" sz="2400" dirty="0" smtClean="0">
                <a:latin typeface="Batang" panose="02030600000101010101" pitchFamily="18" charset="-127"/>
                <a:ea typeface="Batang" panose="02030600000101010101" pitchFamily="18" charset="-127"/>
              </a:rPr>
              <a:t>Respiratoria</a:t>
            </a:r>
          </a:p>
          <a:p>
            <a:endParaRPr lang="es-CO" sz="2400" dirty="0" smtClean="0">
              <a:latin typeface="Batang" panose="02030600000101010101" pitchFamily="18" charset="-127"/>
              <a:ea typeface="Batang" panose="02030600000101010101" pitchFamily="18" charset="-127"/>
            </a:endParaRPr>
          </a:p>
          <a:p>
            <a:pPr marL="285750" indent="-285750">
              <a:buFont typeface="Wingdings" panose="05000000000000000000" pitchFamily="2" charset="2"/>
              <a:buChar char="ü"/>
            </a:pPr>
            <a:r>
              <a:rPr lang="es-CO" sz="2400" dirty="0" smtClean="0">
                <a:latin typeface="Batang" panose="02030600000101010101" pitchFamily="18" charset="-127"/>
                <a:ea typeface="Batang" panose="02030600000101010101" pitchFamily="18" charset="-127"/>
              </a:rPr>
              <a:t>Cutánea</a:t>
            </a:r>
          </a:p>
          <a:p>
            <a:endParaRPr lang="es-CO" sz="2400" dirty="0" smtClean="0">
              <a:latin typeface="Batang" panose="02030600000101010101" pitchFamily="18" charset="-127"/>
              <a:ea typeface="Batang" panose="02030600000101010101" pitchFamily="18" charset="-127"/>
            </a:endParaRPr>
          </a:p>
          <a:p>
            <a:pPr marL="285750" indent="-285750">
              <a:buFont typeface="Wingdings" panose="05000000000000000000" pitchFamily="2" charset="2"/>
              <a:buChar char="ü"/>
            </a:pPr>
            <a:r>
              <a:rPr lang="es-CO" sz="2400" dirty="0" smtClean="0">
                <a:latin typeface="Batang" panose="02030600000101010101" pitchFamily="18" charset="-127"/>
                <a:ea typeface="Batang" panose="02030600000101010101" pitchFamily="18" charset="-127"/>
              </a:rPr>
              <a:t>Oral</a:t>
            </a:r>
          </a:p>
          <a:p>
            <a:endParaRPr lang="es-CO" sz="2400" dirty="0" smtClean="0">
              <a:latin typeface="Batang" panose="02030600000101010101" pitchFamily="18" charset="-127"/>
              <a:ea typeface="Batang" panose="02030600000101010101" pitchFamily="18" charset="-127"/>
            </a:endParaRPr>
          </a:p>
          <a:p>
            <a:pPr marL="285750" indent="-285750">
              <a:buFont typeface="Wingdings" panose="05000000000000000000" pitchFamily="2" charset="2"/>
              <a:buChar char="ü"/>
            </a:pPr>
            <a:r>
              <a:rPr lang="es-CO" sz="2400" dirty="0" smtClean="0">
                <a:latin typeface="Batang" panose="02030600000101010101" pitchFamily="18" charset="-127"/>
                <a:ea typeface="Batang" panose="02030600000101010101" pitchFamily="18" charset="-127"/>
              </a:rPr>
              <a:t>Parental</a:t>
            </a:r>
            <a:endParaRPr lang="es-CO" sz="2400" dirty="0">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296681381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987872"/>
            <a:ext cx="6336704" cy="1569660"/>
          </a:xfrm>
          <a:prstGeom prst="rect">
            <a:avLst/>
          </a:prstGeom>
          <a:noFill/>
        </p:spPr>
        <p:txBody>
          <a:bodyPr wrap="square" rtlCol="0">
            <a:spAutoFit/>
          </a:bodyPr>
          <a:lstStyle/>
          <a:p>
            <a:pPr algn="ctr"/>
            <a:r>
              <a:rPr lang="es-MX" sz="3200" b="1" dirty="0">
                <a:latin typeface="AR CHRISTY" panose="02000000000000000000" pitchFamily="2" charset="0"/>
              </a:rPr>
              <a:t> </a:t>
            </a:r>
            <a:endParaRPr lang="es-CO" sz="3200" dirty="0">
              <a:latin typeface="AR CHRISTY" panose="02000000000000000000" pitchFamily="2" charset="0"/>
            </a:endParaRPr>
          </a:p>
          <a:p>
            <a:pPr algn="ctr"/>
            <a:r>
              <a:rPr lang="es-MX" sz="3200" b="1" dirty="0">
                <a:latin typeface="AR CHRISTY" panose="02000000000000000000" pitchFamily="2" charset="0"/>
              </a:rPr>
              <a:t>ENFERMEDADES OCUPACIONALES POR RIESGOS BIOLOGICOS</a:t>
            </a:r>
            <a:endParaRPr lang="es-CO" sz="3200" dirty="0">
              <a:latin typeface="AR CHRISTY" panose="02000000000000000000" pitchFamily="2" charset="0"/>
            </a:endParaRPr>
          </a:p>
        </p:txBody>
      </p:sp>
      <p:sp>
        <p:nvSpPr>
          <p:cNvPr id="3" name="2 CuadroTexto"/>
          <p:cNvSpPr txBox="1"/>
          <p:nvPr/>
        </p:nvSpPr>
        <p:spPr>
          <a:xfrm>
            <a:off x="1115616" y="2852936"/>
            <a:ext cx="6696744" cy="1938992"/>
          </a:xfrm>
          <a:prstGeom prst="rect">
            <a:avLst/>
          </a:prstGeom>
          <a:noFill/>
        </p:spPr>
        <p:txBody>
          <a:bodyPr wrap="square" rtlCol="0">
            <a:spAutoFit/>
          </a:bodyPr>
          <a:lstStyle/>
          <a:p>
            <a:r>
              <a:rPr lang="es-MX" sz="2000" b="1" dirty="0">
                <a:latin typeface="Batang" panose="02030600000101010101" pitchFamily="18" charset="-127"/>
                <a:ea typeface="Batang" panose="02030600000101010101" pitchFamily="18" charset="-127"/>
              </a:rPr>
              <a:t>Son las enfermedades que se presentan por la exposición ocupacional a microorganismos u otro seres vivos, con inclusión de los </a:t>
            </a:r>
            <a:r>
              <a:rPr lang="es-MX" sz="2000" b="1" dirty="0" smtClean="0">
                <a:latin typeface="Batang" panose="02030600000101010101" pitchFamily="18" charset="-127"/>
                <a:ea typeface="Batang" panose="02030600000101010101" pitchFamily="18" charset="-127"/>
              </a:rPr>
              <a:t>genéticamente </a:t>
            </a:r>
            <a:r>
              <a:rPr lang="es-MX" sz="2000" b="1" dirty="0">
                <a:latin typeface="Batang" panose="02030600000101010101" pitchFamily="18" charset="-127"/>
                <a:ea typeface="Batang" panose="02030600000101010101" pitchFamily="18" charset="-127"/>
              </a:rPr>
              <a:t>modificados, cultivos celulares y endoparásitos humanos susceptibles de originar cualquier tipo de infección , alergia o toxicidad</a:t>
            </a:r>
            <a:endParaRPr lang="es-CO" sz="2000" dirty="0">
              <a:latin typeface="Batang" panose="02030600000101010101" pitchFamily="18" charset="-127"/>
              <a:ea typeface="Batang" panose="02030600000101010101" pitchFamily="18" charset="-127"/>
            </a:endParaRPr>
          </a:p>
        </p:txBody>
      </p:sp>
      <p:pic>
        <p:nvPicPr>
          <p:cNvPr id="4" name="Picture 8302435" descr="S23Picture 8302435"/>
          <p:cNvPicPr/>
          <p:nvPr/>
        </p:nvPicPr>
        <p:blipFill>
          <a:blip r:embed="rId2">
            <a:extLst>
              <a:ext uri="{28A0092B-C50C-407E-A947-70E740481C1C}">
                <a14:useLocalDpi xmlns:a14="http://schemas.microsoft.com/office/drawing/2010/main" val="0"/>
              </a:ext>
            </a:extLst>
          </a:blip>
          <a:srcRect/>
          <a:stretch>
            <a:fillRect/>
          </a:stretch>
        </p:blipFill>
        <p:spPr bwMode="auto">
          <a:xfrm>
            <a:off x="6516216" y="1082338"/>
            <a:ext cx="175577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693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04664"/>
            <a:ext cx="7024744" cy="1143000"/>
          </a:xfrm>
        </p:spPr>
        <p:txBody>
          <a:bodyPr>
            <a:normAutofit/>
          </a:bodyPr>
          <a:lstStyle/>
          <a:p>
            <a:r>
              <a:rPr lang="es-CO" sz="3600" dirty="0" smtClean="0">
                <a:solidFill>
                  <a:schemeClr val="tx1"/>
                </a:solidFill>
                <a:latin typeface="AR CHRISTY" panose="02000000000000000000" pitchFamily="2" charset="0"/>
              </a:rPr>
              <a:t>ACTIVIDADES DE RIESGO </a:t>
            </a:r>
            <a:r>
              <a:rPr lang="es-CO" sz="3600" dirty="0" smtClean="0">
                <a:solidFill>
                  <a:schemeClr val="tx1"/>
                </a:solidFill>
                <a:latin typeface="AR CHRISTY" panose="02000000000000000000" pitchFamily="2" charset="0"/>
              </a:rPr>
              <a:t>BIOLÓGICO</a:t>
            </a:r>
            <a:endParaRPr lang="es-CO" sz="3600" dirty="0">
              <a:solidFill>
                <a:schemeClr val="tx1"/>
              </a:solidFill>
              <a:latin typeface="AR CHRISTY" panose="02000000000000000000" pitchFamily="2" charset="0"/>
            </a:endParaRPr>
          </a:p>
        </p:txBody>
      </p:sp>
      <p:sp>
        <p:nvSpPr>
          <p:cNvPr id="4" name="3 CuadroTexto"/>
          <p:cNvSpPr txBox="1"/>
          <p:nvPr/>
        </p:nvSpPr>
        <p:spPr>
          <a:xfrm>
            <a:off x="611560" y="1700808"/>
            <a:ext cx="6768752" cy="5078313"/>
          </a:xfrm>
          <a:prstGeom prst="rect">
            <a:avLst/>
          </a:prstGeom>
          <a:noFill/>
        </p:spPr>
        <p:txBody>
          <a:bodyPr wrap="square" rtlCol="0">
            <a:spAutoFit/>
          </a:bodyPr>
          <a:lstStyle/>
          <a:p>
            <a:r>
              <a:rPr lang="es-CO" sz="2400" dirty="0" smtClean="0">
                <a:latin typeface="AR CHRISTY" panose="02000000000000000000" pitchFamily="2" charset="0"/>
                <a:ea typeface="Batang" panose="02030600000101010101" pitchFamily="18" charset="-127"/>
              </a:rPr>
              <a:t>Manipulación Intencionada</a:t>
            </a:r>
          </a:p>
          <a:p>
            <a:endParaRPr lang="es-CO" sz="2000" dirty="0" smtClean="0">
              <a:latin typeface="Batang" panose="02030600000101010101" pitchFamily="18" charset="-127"/>
              <a:ea typeface="Batang" panose="02030600000101010101" pitchFamily="18" charset="-127"/>
            </a:endParaRP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Laboratorios de diagnostico microbiológico</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Trabajos de investigación</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Procesos industriales(Fermentación, obtención de medicamentos y vacunas)</a:t>
            </a:r>
          </a:p>
          <a:p>
            <a:endParaRPr lang="es-CO" sz="2000" dirty="0">
              <a:latin typeface="Batang" panose="02030600000101010101" pitchFamily="18" charset="-127"/>
              <a:ea typeface="Batang" panose="02030600000101010101" pitchFamily="18" charset="-127"/>
            </a:endParaRPr>
          </a:p>
          <a:p>
            <a:r>
              <a:rPr lang="es-CO" sz="2400" dirty="0" smtClean="0">
                <a:latin typeface="AR CHRISTY" panose="02000000000000000000" pitchFamily="2" charset="0"/>
                <a:ea typeface="Batang" panose="02030600000101010101" pitchFamily="18" charset="-127"/>
              </a:rPr>
              <a:t>Manipulación  no intencionada</a:t>
            </a:r>
          </a:p>
          <a:p>
            <a:endParaRPr lang="es-CO" sz="2000" dirty="0" smtClean="0">
              <a:latin typeface="Batang" panose="02030600000101010101" pitchFamily="18" charset="-127"/>
              <a:ea typeface="Batang" panose="02030600000101010101" pitchFamily="18" charset="-127"/>
            </a:endParaRP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Actividad Sanitaria</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Tratamientos de residuos</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Actividades que impliquen trabajo con animales</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Trabajos subterráneos</a:t>
            </a:r>
          </a:p>
          <a:p>
            <a:pPr marL="285750" indent="-285750">
              <a:buFont typeface="Wingdings" panose="05000000000000000000" pitchFamily="2" charset="2"/>
              <a:buChar char="ü"/>
            </a:pPr>
            <a:r>
              <a:rPr lang="es-CO" sz="2000" dirty="0" smtClean="0">
                <a:latin typeface="Batang" panose="02030600000101010101" pitchFamily="18" charset="-127"/>
                <a:ea typeface="Batang" panose="02030600000101010101" pitchFamily="18" charset="-127"/>
              </a:rPr>
              <a:t>Manipulación de alimentos </a:t>
            </a:r>
          </a:p>
          <a:p>
            <a:endParaRPr lang="es-CO" dirty="0" smtClean="0"/>
          </a:p>
          <a:p>
            <a:endParaRPr lang="es-CO" dirty="0"/>
          </a:p>
        </p:txBody>
      </p:sp>
    </p:spTree>
    <p:extLst>
      <p:ext uri="{BB962C8B-B14F-4D97-AF65-F5344CB8AC3E}">
        <p14:creationId xmlns:p14="http://schemas.microsoft.com/office/powerpoint/2010/main" val="2917610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548680"/>
            <a:ext cx="5544616" cy="1200329"/>
          </a:xfrm>
          <a:prstGeom prst="rect">
            <a:avLst/>
          </a:prstGeom>
          <a:noFill/>
        </p:spPr>
        <p:txBody>
          <a:bodyPr wrap="square" rtlCol="0">
            <a:spAutoFit/>
          </a:bodyPr>
          <a:lstStyle/>
          <a:p>
            <a:pPr algn="ctr"/>
            <a:r>
              <a:rPr lang="es-MX" sz="3600" b="1" dirty="0">
                <a:latin typeface="AR CHRISTY" panose="02000000000000000000" pitchFamily="2" charset="0"/>
              </a:rPr>
              <a:t>Principales </a:t>
            </a:r>
            <a:r>
              <a:rPr lang="es-MX" sz="3600" b="1" dirty="0" smtClean="0">
                <a:latin typeface="AR CHRISTY" panose="02000000000000000000" pitchFamily="2" charset="0"/>
              </a:rPr>
              <a:t> Enfermedades </a:t>
            </a:r>
            <a:r>
              <a:rPr lang="es-MX" sz="3600" b="1" dirty="0">
                <a:latin typeface="AR CHRISTY" panose="02000000000000000000" pitchFamily="2" charset="0"/>
              </a:rPr>
              <a:t>por </a:t>
            </a:r>
            <a:r>
              <a:rPr lang="es-MX" sz="3600" b="1" dirty="0" smtClean="0">
                <a:latin typeface="AR CHRISTY" panose="02000000000000000000" pitchFamily="2" charset="0"/>
              </a:rPr>
              <a:t>Agentes Biológicos </a:t>
            </a:r>
            <a:endParaRPr lang="es-CO" sz="3600" dirty="0">
              <a:latin typeface="AR CHRISTY" panose="02000000000000000000" pitchFamily="2" charset="0"/>
            </a:endParaRPr>
          </a:p>
        </p:txBody>
      </p:sp>
      <p:graphicFrame>
        <p:nvGraphicFramePr>
          <p:cNvPr id="4" name="3 Tabla"/>
          <p:cNvGraphicFramePr>
            <a:graphicFrameLocks noGrp="1"/>
          </p:cNvGraphicFramePr>
          <p:nvPr>
            <p:extLst>
              <p:ext uri="{D42A27DB-BD31-4B8C-83A1-F6EECF244321}">
                <p14:modId xmlns:p14="http://schemas.microsoft.com/office/powerpoint/2010/main" val="4128957752"/>
              </p:ext>
            </p:extLst>
          </p:nvPr>
        </p:nvGraphicFramePr>
        <p:xfrm>
          <a:off x="755576" y="1844824"/>
          <a:ext cx="7666806" cy="4630742"/>
        </p:xfrm>
        <a:graphic>
          <a:graphicData uri="http://schemas.openxmlformats.org/drawingml/2006/table">
            <a:tbl>
              <a:tblPr>
                <a:tableStyleId>{5C22544A-7EE6-4342-B048-85BDC9FD1C3A}</a:tableStyleId>
              </a:tblPr>
              <a:tblGrid>
                <a:gridCol w="1742456"/>
                <a:gridCol w="5924350"/>
              </a:tblGrid>
              <a:tr h="572835">
                <a:tc>
                  <a:txBody>
                    <a:bodyPr/>
                    <a:lstStyle/>
                    <a:p>
                      <a:pPr fontAlgn="base">
                        <a:lnSpc>
                          <a:spcPct val="115000"/>
                        </a:lnSpc>
                        <a:spcBef>
                          <a:spcPts val="335"/>
                        </a:spcBef>
                        <a:spcAft>
                          <a:spcPts val="0"/>
                        </a:spcAft>
                      </a:pPr>
                      <a:r>
                        <a:rPr lang="es-MX" sz="1200" kern="1200" dirty="0">
                          <a:effectLst/>
                        </a:rPr>
                        <a:t>Resfrio,gripe, escarlatina</a:t>
                      </a:r>
                      <a:endParaRPr lang="es-CO" sz="900" dirty="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Puede contraerse en cualquier lugar</a:t>
                      </a:r>
                      <a:endParaRPr lang="es-CO" sz="900">
                        <a:effectLst/>
                        <a:latin typeface="Calibri"/>
                        <a:ea typeface="Calibri"/>
                        <a:cs typeface="Times New Roman"/>
                      </a:endParaRPr>
                    </a:p>
                  </a:txBody>
                  <a:tcPr marL="77724" marR="77724" marT="38862" marB="38862"/>
                </a:tc>
              </a:tr>
              <a:tr h="572835">
                <a:tc>
                  <a:txBody>
                    <a:bodyPr/>
                    <a:lstStyle/>
                    <a:p>
                      <a:pPr fontAlgn="base">
                        <a:lnSpc>
                          <a:spcPct val="115000"/>
                        </a:lnSpc>
                        <a:spcBef>
                          <a:spcPts val="335"/>
                        </a:spcBef>
                        <a:spcAft>
                          <a:spcPts val="0"/>
                        </a:spcAft>
                      </a:pPr>
                      <a:r>
                        <a:rPr lang="es-MX" sz="1200" kern="1200">
                          <a:effectLst/>
                        </a:rPr>
                        <a:t>Tifoidea,angina, poliomielitis,</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Médicos, personal: paramedico, de laboaratorio clínico,patólogos, forenses e investigadores</a:t>
                      </a:r>
                      <a:endParaRPr lang="es-CO" sz="900">
                        <a:effectLst/>
                        <a:latin typeface="Calibri"/>
                        <a:ea typeface="Calibri"/>
                        <a:cs typeface="Times New Roman"/>
                      </a:endParaRPr>
                    </a:p>
                  </a:txBody>
                  <a:tcPr marL="77724" marR="77724" marT="38862" marB="38862"/>
                </a:tc>
              </a:tr>
              <a:tr h="560501">
                <a:tc>
                  <a:txBody>
                    <a:bodyPr/>
                    <a:lstStyle/>
                    <a:p>
                      <a:pPr fontAlgn="base">
                        <a:lnSpc>
                          <a:spcPct val="115000"/>
                        </a:lnSpc>
                        <a:spcBef>
                          <a:spcPts val="335"/>
                        </a:spcBef>
                        <a:spcAft>
                          <a:spcPts val="0"/>
                        </a:spcAft>
                      </a:pPr>
                      <a:r>
                        <a:rPr lang="es-MX" sz="1200" kern="1200">
                          <a:effectLst/>
                        </a:rPr>
                        <a:t>Hepatitis infecciosa</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Personal médico y paramedico, de dialisis, transfusiones sanguineas</a:t>
                      </a:r>
                      <a:endParaRPr lang="es-CO" sz="900">
                        <a:effectLst/>
                        <a:latin typeface="Calibri"/>
                        <a:ea typeface="Calibri"/>
                        <a:cs typeface="Times New Roman"/>
                      </a:endParaRPr>
                    </a:p>
                  </a:txBody>
                  <a:tcPr marL="77724" marR="77724" marT="38862" marB="38862"/>
                </a:tc>
              </a:tr>
              <a:tr h="560501">
                <a:tc>
                  <a:txBody>
                    <a:bodyPr/>
                    <a:lstStyle/>
                    <a:p>
                      <a:pPr fontAlgn="base">
                        <a:lnSpc>
                          <a:spcPct val="115000"/>
                        </a:lnSpc>
                        <a:spcBef>
                          <a:spcPts val="335"/>
                        </a:spcBef>
                        <a:spcAft>
                          <a:spcPts val="0"/>
                        </a:spcAft>
                      </a:pPr>
                      <a:r>
                        <a:rPr lang="es-MX" sz="1200" kern="1200">
                          <a:effectLst/>
                        </a:rPr>
                        <a:t>carbunco</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Personal que maneja animales o carnes, cuero o pieles  de animales infectados </a:t>
                      </a:r>
                      <a:endParaRPr lang="es-CO" sz="900">
                        <a:effectLst/>
                        <a:latin typeface="Calibri"/>
                        <a:ea typeface="Calibri"/>
                        <a:cs typeface="Times New Roman"/>
                      </a:endParaRPr>
                    </a:p>
                  </a:txBody>
                  <a:tcPr marL="77724" marR="77724" marT="38862" marB="38862"/>
                </a:tc>
              </a:tr>
              <a:tr h="515477">
                <a:tc>
                  <a:txBody>
                    <a:bodyPr/>
                    <a:lstStyle/>
                    <a:p>
                      <a:pPr fontAlgn="base">
                        <a:lnSpc>
                          <a:spcPct val="115000"/>
                        </a:lnSpc>
                        <a:spcBef>
                          <a:spcPts val="335"/>
                        </a:spcBef>
                        <a:spcAft>
                          <a:spcPts val="0"/>
                        </a:spcAft>
                      </a:pPr>
                      <a:r>
                        <a:rPr lang="es-MX" sz="1200" kern="1200">
                          <a:effectLst/>
                        </a:rPr>
                        <a:t>tétanos</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Manipuleo de yute, metales oxidaddos o zonas sucias</a:t>
                      </a:r>
                      <a:endParaRPr lang="es-CO" sz="900">
                        <a:effectLst/>
                        <a:latin typeface="Calibri"/>
                        <a:ea typeface="Calibri"/>
                        <a:cs typeface="Times New Roman"/>
                      </a:endParaRPr>
                    </a:p>
                  </a:txBody>
                  <a:tcPr marL="77724" marR="77724" marT="38862" marB="38862"/>
                </a:tc>
              </a:tr>
              <a:tr h="572835">
                <a:tc>
                  <a:txBody>
                    <a:bodyPr/>
                    <a:lstStyle/>
                    <a:p>
                      <a:pPr fontAlgn="base">
                        <a:lnSpc>
                          <a:spcPct val="115000"/>
                        </a:lnSpc>
                        <a:spcBef>
                          <a:spcPts val="335"/>
                        </a:spcBef>
                        <a:spcAft>
                          <a:spcPts val="0"/>
                        </a:spcAft>
                      </a:pPr>
                      <a:r>
                        <a:rPr lang="es-MX" sz="1200" kern="1200">
                          <a:effectLst/>
                        </a:rPr>
                        <a:t>Tiña (dermatomicosis)</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Ganaderos, craidores de perros, gatos, animales domesticos</a:t>
                      </a:r>
                      <a:endParaRPr lang="es-CO" sz="900">
                        <a:effectLst/>
                        <a:latin typeface="Calibri"/>
                        <a:ea typeface="Calibri"/>
                        <a:cs typeface="Times New Roman"/>
                      </a:endParaRPr>
                    </a:p>
                  </a:txBody>
                  <a:tcPr marL="77724" marR="77724" marT="38862" marB="38862"/>
                </a:tc>
              </a:tr>
              <a:tr h="702923">
                <a:tc>
                  <a:txBody>
                    <a:bodyPr/>
                    <a:lstStyle/>
                    <a:p>
                      <a:pPr fontAlgn="base">
                        <a:lnSpc>
                          <a:spcPct val="115000"/>
                        </a:lnSpc>
                        <a:spcBef>
                          <a:spcPts val="335"/>
                        </a:spcBef>
                        <a:spcAft>
                          <a:spcPts val="0"/>
                        </a:spcAft>
                      </a:pPr>
                      <a:r>
                        <a:rPr lang="es-MX" sz="1200" kern="1200">
                          <a:effectLst/>
                        </a:rPr>
                        <a:t>Brucellosis</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a:effectLst/>
                        </a:rPr>
                        <a:t>Personal que trabaja con ganado,cerdo, en la crianza, mataderos ,veterinarios</a:t>
                      </a:r>
                      <a:endParaRPr lang="es-CO" sz="900">
                        <a:effectLst/>
                        <a:latin typeface="Calibri"/>
                        <a:ea typeface="Calibri"/>
                        <a:cs typeface="Times New Roman"/>
                      </a:endParaRPr>
                    </a:p>
                  </a:txBody>
                  <a:tcPr marL="77724" marR="77724" marT="38862" marB="38862"/>
                </a:tc>
              </a:tr>
              <a:tr h="572835">
                <a:tc>
                  <a:txBody>
                    <a:bodyPr/>
                    <a:lstStyle/>
                    <a:p>
                      <a:pPr fontAlgn="base">
                        <a:lnSpc>
                          <a:spcPct val="115000"/>
                        </a:lnSpc>
                        <a:spcBef>
                          <a:spcPts val="335"/>
                        </a:spcBef>
                        <a:spcAft>
                          <a:spcPts val="0"/>
                        </a:spcAft>
                      </a:pPr>
                      <a:r>
                        <a:rPr lang="es-MX" sz="1200" kern="1200">
                          <a:effectLst/>
                        </a:rPr>
                        <a:t>tuberculosis</a:t>
                      </a:r>
                      <a:endParaRPr lang="es-CO" sz="900">
                        <a:effectLst/>
                        <a:latin typeface="Calibri"/>
                        <a:ea typeface="Calibri"/>
                        <a:cs typeface="Times New Roman"/>
                      </a:endParaRPr>
                    </a:p>
                  </a:txBody>
                  <a:tcPr marL="77724" marR="77724" marT="38862" marB="38862"/>
                </a:tc>
                <a:tc>
                  <a:txBody>
                    <a:bodyPr/>
                    <a:lstStyle/>
                    <a:p>
                      <a:pPr fontAlgn="base">
                        <a:lnSpc>
                          <a:spcPct val="115000"/>
                        </a:lnSpc>
                        <a:spcBef>
                          <a:spcPts val="335"/>
                        </a:spcBef>
                        <a:spcAft>
                          <a:spcPts val="0"/>
                        </a:spcAft>
                      </a:pPr>
                      <a:r>
                        <a:rPr lang="es-MX" sz="1200" kern="1200" dirty="0">
                          <a:effectLst/>
                        </a:rPr>
                        <a:t>Personal sanitario, personal expuesto a </a:t>
                      </a:r>
                      <a:r>
                        <a:rPr lang="es-MX" sz="1200" kern="1200" dirty="0" smtClean="0">
                          <a:effectLst/>
                        </a:rPr>
                        <a:t>sílice, hacinamiento </a:t>
                      </a:r>
                      <a:r>
                        <a:rPr lang="es-MX" sz="1200" kern="1200" dirty="0">
                          <a:effectLst/>
                        </a:rPr>
                        <a:t>en </a:t>
                      </a:r>
                      <a:r>
                        <a:rPr lang="es-MX" sz="1200" kern="1200" dirty="0" smtClean="0">
                          <a:effectLst/>
                        </a:rPr>
                        <a:t>fábricas </a:t>
                      </a:r>
                      <a:r>
                        <a:rPr lang="es-MX" sz="1200" kern="1200" dirty="0">
                          <a:effectLst/>
                        </a:rPr>
                        <a:t>y personas expuestas a polvos </a:t>
                      </a:r>
                      <a:r>
                        <a:rPr lang="es-MX" sz="1200" kern="1200" dirty="0" smtClean="0">
                          <a:effectLst/>
                        </a:rPr>
                        <a:t>orgánicos</a:t>
                      </a:r>
                      <a:endParaRPr lang="es-CO" sz="900" dirty="0">
                        <a:effectLst/>
                        <a:latin typeface="Calibri"/>
                        <a:ea typeface="Calibri"/>
                        <a:cs typeface="Times New Roman"/>
                      </a:endParaRPr>
                    </a:p>
                  </a:txBody>
                  <a:tcPr marL="77724" marR="77724" marT="38862" marB="38862"/>
                </a:tc>
              </a:tr>
            </a:tbl>
          </a:graphicData>
        </a:graphic>
      </p:graphicFrame>
    </p:spTree>
    <p:extLst>
      <p:ext uri="{BB962C8B-B14F-4D97-AF65-F5344CB8AC3E}">
        <p14:creationId xmlns:p14="http://schemas.microsoft.com/office/powerpoint/2010/main" val="90063916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209</TotalTime>
  <Words>1122</Words>
  <Application>Microsoft Office PowerPoint</Application>
  <PresentationFormat>Presentación en pantalla (4:3)</PresentationFormat>
  <Paragraphs>219</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Austin</vt:lpstr>
      <vt:lpstr>RIESGO BIOLOGICO</vt:lpstr>
      <vt:lpstr>Presentación de PowerPoint</vt:lpstr>
      <vt:lpstr>Presentación de PowerPoint</vt:lpstr>
      <vt:lpstr>Presentación de PowerPoint</vt:lpstr>
      <vt:lpstr>Presentación de PowerPoint</vt:lpstr>
      <vt:lpstr>Presentación de PowerPoint</vt:lpstr>
      <vt:lpstr>Presentación de PowerPoint</vt:lpstr>
      <vt:lpstr>ACTIVIDADES DE RIESGO BIOLÓGICO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 BIOLOGICO</dc:title>
  <dc:creator>Luffi</dc:creator>
  <cp:lastModifiedBy>Luffi</cp:lastModifiedBy>
  <cp:revision>38</cp:revision>
  <dcterms:created xsi:type="dcterms:W3CDTF">2014-10-09T04:43:43Z</dcterms:created>
  <dcterms:modified xsi:type="dcterms:W3CDTF">2014-10-09T23:06:20Z</dcterms:modified>
</cp:coreProperties>
</file>